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7" r:id="rId2"/>
    <p:sldId id="258" r:id="rId3"/>
    <p:sldId id="259" r:id="rId4"/>
    <p:sldId id="265" r:id="rId5"/>
    <p:sldId id="266" r:id="rId6"/>
    <p:sldId id="267" r:id="rId7"/>
    <p:sldId id="277" r:id="rId8"/>
    <p:sldId id="280" r:id="rId9"/>
    <p:sldId id="298" r:id="rId10"/>
    <p:sldId id="299" r:id="rId11"/>
    <p:sldId id="300" r:id="rId12"/>
    <p:sldId id="301" r:id="rId13"/>
    <p:sldId id="302" r:id="rId14"/>
    <p:sldId id="269" r:id="rId15"/>
    <p:sldId id="303" r:id="rId16"/>
    <p:sldId id="304" r:id="rId17"/>
    <p:sldId id="305" r:id="rId18"/>
    <p:sldId id="306" r:id="rId19"/>
    <p:sldId id="307" r:id="rId20"/>
    <p:sldId id="290" r:id="rId21"/>
    <p:sldId id="291" r:id="rId22"/>
    <p:sldId id="292" r:id="rId23"/>
    <p:sldId id="293" r:id="rId24"/>
    <p:sldId id="294" r:id="rId25"/>
    <p:sldId id="295" r:id="rId26"/>
    <p:sldId id="281" r:id="rId27"/>
    <p:sldId id="284" r:id="rId28"/>
    <p:sldId id="285" r:id="rId29"/>
    <p:sldId id="286" r:id="rId30"/>
    <p:sldId id="287" r:id="rId31"/>
    <p:sldId id="289" r:id="rId32"/>
    <p:sldId id="288" r:id="rId33"/>
    <p:sldId id="308" r:id="rId34"/>
    <p:sldId id="296" r:id="rId35"/>
    <p:sldId id="297" r:id="rId36"/>
    <p:sldId id="309" r:id="rId37"/>
    <p:sldId id="310" r:id="rId38"/>
    <p:sldId id="264" r:id="rId39"/>
    <p:sldId id="275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152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2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7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4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1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30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6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1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4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A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8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4000" i="1" kern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4000" i="1" kern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4000" i="1" kern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105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</a:rPr>
              <a:t>쓰레기를 담고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</a:rPr>
              <a:t> 쓰레기를 담고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>
              <a:extLst>
                <a:ext uri="{FF2B5EF4-FFF2-40B4-BE49-F238E27FC236}">
                  <a16:creationId xmlns:a16="http://schemas.microsoft.com/office/drawing/2014/main" id="{891DD3AB-97A6-2650-0CB5-EE429E0CD23B}"/>
                </a:ext>
              </a:extLst>
            </p:cNvPr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785899-BF5E-4442-747E-F6B0213F3B37}"/>
                </a:ext>
              </a:extLst>
            </p:cNvPr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ABCD351-9E1C-E4E7-C8E8-FFEA70E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1CCD9B98-315A-623B-A48E-629644089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>
                <a:extLst>
                  <a:ext uri="{FF2B5EF4-FFF2-40B4-BE49-F238E27FC236}">
                    <a16:creationId xmlns:a16="http://schemas.microsoft.com/office/drawing/2014/main" id="{8761B10B-00D6-8477-1DD7-9441179CD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43353F6-1BDB-CCC8-0B8F-55ABD66710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0E8D28D-B73A-6E59-57DE-C8414DE1168C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1F6C68D-4E2E-BD85-B1DD-E5F92D8198AD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D2947BAD-89BC-F5D6-AFDA-31B470C2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>
                <a:extLst>
                  <a:ext uri="{FF2B5EF4-FFF2-40B4-BE49-F238E27FC236}">
                    <a16:creationId xmlns:a16="http://schemas.microsoft.com/office/drawing/2014/main" id="{DCEA465D-3B34-EF7B-6103-052606232DE0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>
                <a:extLst>
                  <a:ext uri="{FF2B5EF4-FFF2-40B4-BE49-F238E27FC236}">
                    <a16:creationId xmlns:a16="http://schemas.microsoft.com/office/drawing/2014/main" id="{0B476BB9-D4A7-AB43-298B-369DC1F84CE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BA4C3830-8E01-3B5D-9CBD-142EABB06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2D8FB0FC-A97C-3D18-4CFC-B344E96FD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851860-AFC9-F8EB-4239-8131ABDF8E1A}"/>
                  </a:ext>
                </a:extLst>
              </p:cNvPr>
              <p:cNvSpPr/>
              <p:nvPr/>
            </p:nvSpPr>
            <p:spPr>
              <a:xfrm>
                <a:off x="541781" y="1641425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F9B99FF-FE1D-FA23-DAEA-67E4F7BD468F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8B32001-AF77-3358-731F-0101366F17D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3" name="직사각형 36"/>
          <p:cNvSpPr/>
          <p:nvPr/>
        </p:nvSpPr>
        <p:spPr>
          <a:xfrm>
            <a:off x="7476418" y="5059917"/>
            <a:ext cx="4082968" cy="146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KH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정보교육원</a:t>
            </a: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세미프로젝트</a:t>
            </a: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팀명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: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쓰레깅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(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쓰레기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+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조깅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59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4"/>
                <a:ext cx="630239" cy="187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CAAE72B-E110-B796-273D-CE3E44EFD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9" r="223" b="72440"/>
          <a:stretch/>
        </p:blipFill>
        <p:spPr>
          <a:xfrm>
            <a:off x="1102668" y="3880015"/>
            <a:ext cx="5518581" cy="2267241"/>
          </a:xfrm>
          <a:prstGeom prst="rect">
            <a:avLst/>
          </a:prstGeom>
        </p:spPr>
      </p:pic>
      <p:pic>
        <p:nvPicPr>
          <p:cNvPr id="6" name="그림 3">
            <a:extLst>
              <a:ext uri="{FF2B5EF4-FFF2-40B4-BE49-F238E27FC236}">
                <a16:creationId xmlns:a16="http://schemas.microsoft.com/office/drawing/2014/main" id="{4D6733F2-A346-CCDA-2305-DE51982D3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5" r="167" b="72162"/>
          <a:stretch/>
        </p:blipFill>
        <p:spPr>
          <a:xfrm>
            <a:off x="1181837" y="1426029"/>
            <a:ext cx="5459202" cy="2296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B2555-0B67-37CB-59CD-695A0F49F59B}"/>
              </a:ext>
            </a:extLst>
          </p:cNvPr>
          <p:cNvSpPr txBox="1"/>
          <p:nvPr/>
        </p:nvSpPr>
        <p:spPr>
          <a:xfrm>
            <a:off x="5377544" y="1636815"/>
            <a:ext cx="56625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메인 페이지 타이틀 아이콘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마우스 </a:t>
            </a:r>
            <a:r>
              <a:rPr lang="ko-KR" altLang="en-US" sz="1200" dirty="0" err="1">
                <a:ea typeface="맑은 고딕"/>
              </a:rPr>
              <a:t>hover</a:t>
            </a:r>
            <a:r>
              <a:rPr lang="ko-KR" altLang="en-US" sz="1200" dirty="0">
                <a:ea typeface="맑은 고딕"/>
              </a:rPr>
              <a:t> 시 아이콘 변경 및 </a:t>
            </a:r>
            <a:r>
              <a:rPr lang="ko-KR" altLang="en-US" sz="1200" dirty="0" err="1">
                <a:ea typeface="맑은 고딕"/>
              </a:rPr>
              <a:t>뒷</a:t>
            </a:r>
            <a:r>
              <a:rPr lang="ko-KR" altLang="en-US" sz="1200" dirty="0">
                <a:ea typeface="맑은 고딕"/>
              </a:rPr>
              <a:t> 배경 애니메이션 효과</a:t>
            </a:r>
          </a:p>
          <a:p>
            <a:r>
              <a:rPr lang="ko-KR" sz="1200" dirty="0">
                <a:ea typeface="+mn-lt"/>
                <a:cs typeface="+mn-lt"/>
              </a:rPr>
              <a:t>▶︎</a:t>
            </a:r>
            <a:r>
              <a:rPr lang="ko-KR" altLang="en-US" sz="1200" dirty="0">
                <a:ea typeface="+mn-lt"/>
                <a:cs typeface="+mn-lt"/>
              </a:rPr>
              <a:t> 로그인 </a:t>
            </a:r>
            <a:r>
              <a:rPr lang="ko-KR" altLang="en-US" sz="1200" dirty="0" err="1">
                <a:ea typeface="+mn-lt"/>
                <a:cs typeface="+mn-lt"/>
              </a:rPr>
              <a:t>O</a:t>
            </a:r>
            <a:r>
              <a:rPr lang="ko-KR" altLang="en-US" sz="1200" dirty="0">
                <a:ea typeface="+mn-lt"/>
                <a:cs typeface="+mn-lt"/>
              </a:rPr>
              <a:t> : </a:t>
            </a:r>
            <a:r>
              <a:rPr lang="ko-KR" altLang="en-US" sz="1200" dirty="0" err="1">
                <a:ea typeface="+mn-lt"/>
                <a:cs typeface="+mn-lt"/>
              </a:rPr>
              <a:t>플로깅</a:t>
            </a:r>
            <a:r>
              <a:rPr lang="ko-KR" altLang="en-US" sz="1200" dirty="0">
                <a:ea typeface="+mn-lt"/>
                <a:cs typeface="+mn-lt"/>
              </a:rPr>
              <a:t> 모임 게시판으로 이동</a:t>
            </a:r>
          </a:p>
          <a:p>
            <a:r>
              <a:rPr lang="ko-KR" sz="1200" dirty="0">
                <a:ea typeface="+mn-lt"/>
                <a:cs typeface="+mn-lt"/>
              </a:rPr>
              <a:t>▶︎ 로그인</a:t>
            </a:r>
            <a:r>
              <a:rPr lang="ko-KR" altLang="en-US" sz="1200" dirty="0">
                <a:ea typeface="+mn-lt"/>
                <a:cs typeface="+mn-lt"/>
              </a:rPr>
              <a:t> </a:t>
            </a:r>
            <a:r>
              <a:rPr lang="ko-KR" altLang="en-US" sz="1200" dirty="0" err="1">
                <a:ea typeface="+mn-lt"/>
                <a:cs typeface="+mn-lt"/>
              </a:rPr>
              <a:t>X</a:t>
            </a:r>
            <a:r>
              <a:rPr lang="ko-KR" altLang="en-US" sz="1200" dirty="0">
                <a:ea typeface="+mn-lt"/>
                <a:cs typeface="+mn-lt"/>
              </a:rPr>
              <a:t> : 로그인 창으로 이동</a:t>
            </a:r>
            <a:endParaRPr lang="ko-KR" altLang="en-US" sz="120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9D1D6-D6EC-4F21-6292-A0CF66F57561}"/>
              </a:ext>
            </a:extLst>
          </p:cNvPr>
          <p:cNvSpPr txBox="1"/>
          <p:nvPr/>
        </p:nvSpPr>
        <p:spPr>
          <a:xfrm>
            <a:off x="1181595" y="1636815"/>
            <a:ext cx="1278577" cy="253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a typeface="맑은 고딕"/>
              </a:rPr>
              <a:t>마우스 </a:t>
            </a:r>
            <a:r>
              <a:rPr lang="ko-KR" altLang="en-US" sz="1050" dirty="0" err="1">
                <a:solidFill>
                  <a:schemeClr val="bg1"/>
                </a:solidFill>
                <a:ea typeface="맑은 고딕"/>
              </a:rPr>
              <a:t>hover</a:t>
            </a:r>
            <a:r>
              <a:rPr lang="ko-KR" altLang="en-US" sz="1050" dirty="0">
                <a:solidFill>
                  <a:schemeClr val="bg1"/>
                </a:solidFill>
                <a:ea typeface="맑은 고딕"/>
              </a:rPr>
              <a:t> 전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BA543-049E-5F79-6DE5-E0128702E98F}"/>
              </a:ext>
            </a:extLst>
          </p:cNvPr>
          <p:cNvSpPr txBox="1"/>
          <p:nvPr/>
        </p:nvSpPr>
        <p:spPr>
          <a:xfrm>
            <a:off x="1161803" y="4086100"/>
            <a:ext cx="1278577" cy="253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ea typeface="맑은 고딕"/>
              </a:rPr>
              <a:t>마우스 </a:t>
            </a:r>
            <a:r>
              <a:rPr lang="ko-KR" altLang="en-US" sz="1050" dirty="0" err="1">
                <a:solidFill>
                  <a:schemeClr val="bg1"/>
                </a:solidFill>
                <a:ea typeface="맑은 고딕"/>
              </a:rPr>
              <a:t>hover</a:t>
            </a:r>
            <a:r>
              <a:rPr lang="ko-KR" altLang="en-US" sz="1050" dirty="0">
                <a:solidFill>
                  <a:schemeClr val="bg1"/>
                </a:solidFill>
                <a:ea typeface="맑은 고딕"/>
              </a:rPr>
              <a:t> 시 :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20C17-1F11-F0DA-5AEC-CFBFC0BB6E4E}"/>
              </a:ext>
            </a:extLst>
          </p:cNvPr>
          <p:cNvSpPr/>
          <p:nvPr/>
        </p:nvSpPr>
        <p:spPr>
          <a:xfrm>
            <a:off x="3407228" y="1957449"/>
            <a:ext cx="1024246" cy="979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580A21-27F4-4ABC-2F53-82337D5B136C}"/>
              </a:ext>
            </a:extLst>
          </p:cNvPr>
          <p:cNvSpPr/>
          <p:nvPr/>
        </p:nvSpPr>
        <p:spPr>
          <a:xfrm>
            <a:off x="3347851" y="4426526"/>
            <a:ext cx="1024246" cy="979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1A414E-B952-49AB-1571-7627BBB459BA}"/>
              </a:ext>
            </a:extLst>
          </p:cNvPr>
          <p:cNvSpPr/>
          <p:nvPr/>
        </p:nvSpPr>
        <p:spPr>
          <a:xfrm>
            <a:off x="3407227" y="3352798"/>
            <a:ext cx="1024246" cy="430483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">
            <a:extLst>
              <a:ext uri="{FF2B5EF4-FFF2-40B4-BE49-F238E27FC236}">
                <a16:creationId xmlns:a16="http://schemas.microsoft.com/office/drawing/2014/main" id="{ACFAA291-A819-4E61-A138-63AD8223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200" y="3761509"/>
            <a:ext cx="1386948" cy="2566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F6CEFA-D76B-6C73-7CD1-35CC73B5FCDD}"/>
              </a:ext>
            </a:extLst>
          </p:cNvPr>
          <p:cNvSpPr/>
          <p:nvPr/>
        </p:nvSpPr>
        <p:spPr>
          <a:xfrm>
            <a:off x="10235539" y="3664527"/>
            <a:ext cx="1499261" cy="8857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34" name="TextBox 33">
            <a:extLst>
              <a:ext uri="{FF2B5EF4-FFF2-40B4-BE49-F238E27FC236}">
                <a16:creationId xmlns:a16="http://schemas.microsoft.com/office/drawing/2014/main" id="{5F6C8684-9D44-75EB-B47E-3316ECCD8C2B}"/>
              </a:ext>
            </a:extLst>
          </p:cNvPr>
          <p:cNvSpPr txBox="1"/>
          <p:nvPr/>
        </p:nvSpPr>
        <p:spPr>
          <a:xfrm>
            <a:off x="1071550" y="1071723"/>
            <a:ext cx="2015048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메인 페이지</a:t>
            </a:r>
            <a:endParaRPr lang="ko-KR" sz="2200" dirty="0">
              <a:ea typeface="+mn-lt"/>
              <a:cs typeface="+mn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A4AC2F-7520-CC39-E0E9-9A11C061A808}"/>
              </a:ext>
            </a:extLst>
          </p:cNvPr>
          <p:cNvSpPr/>
          <p:nvPr/>
        </p:nvSpPr>
        <p:spPr>
          <a:xfrm>
            <a:off x="5282539" y="1566552"/>
            <a:ext cx="5625934" cy="1167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7B781D-BC78-E6A9-AB47-DBCC5B106EA7}"/>
              </a:ext>
            </a:extLst>
          </p:cNvPr>
          <p:cNvSpPr/>
          <p:nvPr/>
        </p:nvSpPr>
        <p:spPr>
          <a:xfrm>
            <a:off x="5252850" y="2867889"/>
            <a:ext cx="4804557" cy="945081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57857-2942-26B6-0E10-62078238F359}"/>
              </a:ext>
            </a:extLst>
          </p:cNvPr>
          <p:cNvSpPr txBox="1"/>
          <p:nvPr/>
        </p:nvSpPr>
        <p:spPr>
          <a:xfrm>
            <a:off x="5308271" y="3032166"/>
            <a:ext cx="47521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+mn-lt"/>
                <a:cs typeface="+mn-lt"/>
              </a:rPr>
              <a:t>2. </a:t>
            </a:r>
            <a:r>
              <a:rPr lang="ko-KR" altLang="en-US" sz="1200" b="1" dirty="0" err="1">
                <a:ea typeface="+mn-lt"/>
                <a:cs typeface="+mn-lt"/>
              </a:rPr>
              <a:t>Scroll</a:t>
            </a:r>
            <a:r>
              <a:rPr lang="ko-KR" altLang="en-US" sz="1200" b="1" dirty="0">
                <a:ea typeface="+mn-lt"/>
                <a:cs typeface="+mn-lt"/>
              </a:rPr>
              <a:t> 버튼</a:t>
            </a:r>
            <a:endParaRPr lang="ko-KR"/>
          </a:p>
          <a:p>
            <a:r>
              <a:rPr lang="ko-KR" sz="1200" dirty="0">
                <a:ea typeface="+mn-lt"/>
                <a:cs typeface="+mn-lt"/>
              </a:rPr>
              <a:t>▶︎하단 내용</a:t>
            </a:r>
            <a:r>
              <a:rPr lang="ko-KR" altLang="en-US" sz="1200" dirty="0">
                <a:ea typeface="+mn-lt"/>
                <a:cs typeface="+mn-lt"/>
              </a:rPr>
              <a:t> 확인 유도용으로 움직이는 효과 추가</a:t>
            </a:r>
          </a:p>
          <a:p>
            <a:r>
              <a:rPr lang="ko-KR" sz="1200" dirty="0">
                <a:ea typeface="+mn-lt"/>
                <a:cs typeface="+mn-lt"/>
              </a:rPr>
              <a:t>▶︎ 버튼</a:t>
            </a:r>
            <a:r>
              <a:rPr lang="ko-KR" altLang="en-US" sz="1200" dirty="0">
                <a:ea typeface="+mn-lt"/>
                <a:cs typeface="+mn-lt"/>
              </a:rPr>
              <a:t> </a:t>
            </a:r>
            <a:r>
              <a:rPr lang="ko-KR" altLang="en-US" sz="1200" dirty="0" err="1">
                <a:ea typeface="+mn-lt"/>
                <a:cs typeface="+mn-lt"/>
              </a:rPr>
              <a:t>클릭시</a:t>
            </a:r>
            <a:r>
              <a:rPr lang="ko-KR" altLang="en-US" sz="1200" dirty="0">
                <a:ea typeface="+mn-lt"/>
                <a:cs typeface="+mn-lt"/>
              </a:rPr>
              <a:t> 하단 내용으로 드롭다운</a:t>
            </a:r>
            <a:endParaRPr lang="ko-KR" sz="12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83057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4"/>
                <a:ext cx="630239" cy="187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4" name="그림 28">
            <a:extLst>
              <a:ext uri="{FF2B5EF4-FFF2-40B4-BE49-F238E27FC236}">
                <a16:creationId xmlns:a16="http://schemas.microsoft.com/office/drawing/2014/main" id="{9365E822-EEC1-FC04-BDE4-120738D7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87" y="1602839"/>
            <a:ext cx="4603667" cy="3939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7B6FC2-F55E-3180-DBF4-D621F2A58873}"/>
              </a:ext>
            </a:extLst>
          </p:cNvPr>
          <p:cNvSpPr/>
          <p:nvPr/>
        </p:nvSpPr>
        <p:spPr>
          <a:xfrm>
            <a:off x="3827812" y="1759527"/>
            <a:ext cx="1400297" cy="13161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A70BF7-6955-C6CE-5633-56134234FE15}"/>
              </a:ext>
            </a:extLst>
          </p:cNvPr>
          <p:cNvSpPr/>
          <p:nvPr/>
        </p:nvSpPr>
        <p:spPr>
          <a:xfrm>
            <a:off x="2773876" y="5104407"/>
            <a:ext cx="1464622" cy="371107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E69FDA-FA3B-B441-FD12-E0673AE46092}"/>
              </a:ext>
            </a:extLst>
          </p:cNvPr>
          <p:cNvSpPr txBox="1"/>
          <p:nvPr/>
        </p:nvSpPr>
        <p:spPr>
          <a:xfrm>
            <a:off x="5981206" y="1602178"/>
            <a:ext cx="455418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이달의 랭킹 섹션</a:t>
            </a:r>
          </a:p>
          <a:p>
            <a:r>
              <a:rPr lang="ko-KR" altLang="en-US" sz="1200" dirty="0">
                <a:ea typeface="맑은 고딕"/>
              </a:rPr>
              <a:t>▶︎ 모임 랭킹 1~3위 노출</a:t>
            </a:r>
            <a:endParaRPr lang="ko-KR" altLang="en-US" sz="1200" dirty="0">
              <a:ea typeface="+mn-lt"/>
              <a:cs typeface="+mn-lt"/>
            </a:endParaRPr>
          </a:p>
          <a:p>
            <a:r>
              <a:rPr lang="ko-KR" sz="1200" dirty="0">
                <a:ea typeface="+mn-lt"/>
                <a:cs typeface="+mn-lt"/>
              </a:rPr>
              <a:t>▶︎ 랭킹 </a:t>
            </a:r>
            <a:r>
              <a:rPr lang="ko-KR" altLang="en-US" sz="1200" dirty="0" err="1">
                <a:ea typeface="+mn-lt"/>
                <a:cs typeface="+mn-lt"/>
              </a:rPr>
              <a:t>더보기</a:t>
            </a:r>
            <a:r>
              <a:rPr lang="ko-KR" altLang="en-US" sz="1200" dirty="0">
                <a:ea typeface="+mn-lt"/>
                <a:cs typeface="+mn-lt"/>
              </a:rPr>
              <a:t> 버튼 </a:t>
            </a:r>
            <a:r>
              <a:rPr lang="ko-KR" altLang="en-US" sz="1200" dirty="0" err="1">
                <a:ea typeface="+mn-lt"/>
                <a:cs typeface="+mn-lt"/>
              </a:rPr>
              <a:t>클릭시</a:t>
            </a:r>
            <a:r>
              <a:rPr lang="ko-KR" altLang="en-US" sz="1200" dirty="0">
                <a:ea typeface="+mn-lt"/>
                <a:cs typeface="+mn-lt"/>
              </a:rPr>
              <a:t> 랭킹 페이지로 이동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ko-KR" altLang="en-US" sz="12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altLang="en-US" sz="1200" b="1" dirty="0">
                <a:ea typeface="+mn-lt"/>
                <a:cs typeface="+mn-lt"/>
              </a:rPr>
              <a:t>2. 맨 하단 회원가입 유도 버튼</a:t>
            </a:r>
          </a:p>
          <a:p>
            <a:endParaRPr lang="ko-KR" altLang="en-US" sz="1200" b="1" dirty="0">
              <a:ea typeface="+mn-lt"/>
              <a:cs typeface="+mn-lt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▶</a:t>
            </a:r>
            <a:r>
              <a:rPr lang="ko-KR" altLang="en-US" sz="1200" dirty="0" err="1">
                <a:ea typeface="+mn-lt"/>
                <a:cs typeface="+mn-lt"/>
              </a:rPr>
              <a:t>플로깅</a:t>
            </a:r>
            <a:r>
              <a:rPr lang="ko-KR" altLang="en-US" sz="1200" dirty="0">
                <a:ea typeface="+mn-lt"/>
                <a:cs typeface="+mn-lt"/>
              </a:rPr>
              <a:t> 시작하기 버튼 클릭 시 로그인 페이지로 이동</a:t>
            </a:r>
            <a:endParaRPr lang="ko-KR" altLang="en-US" sz="1200" dirty="0">
              <a:ea typeface="맑은 고딕"/>
            </a:endParaRPr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7F8A24F-86B9-3FA1-3972-4780308FC6EF}"/>
              </a:ext>
            </a:extLst>
          </p:cNvPr>
          <p:cNvSpPr txBox="1"/>
          <p:nvPr/>
        </p:nvSpPr>
        <p:spPr>
          <a:xfrm>
            <a:off x="1071550" y="1071723"/>
            <a:ext cx="2015048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메인 페이지</a:t>
            </a:r>
            <a:endParaRPr lang="ko-KR" sz="2200" dirty="0">
              <a:ea typeface="+mn-lt"/>
              <a:cs typeface="+mn-lt"/>
            </a:endParaRPr>
          </a:p>
        </p:txBody>
      </p:sp>
      <p:pic>
        <p:nvPicPr>
          <p:cNvPr id="35" name="그림 3">
            <a:extLst>
              <a:ext uri="{FF2B5EF4-FFF2-40B4-BE49-F238E27FC236}">
                <a16:creationId xmlns:a16="http://schemas.microsoft.com/office/drawing/2014/main" id="{26A244DE-4DC8-F554-7A20-6FC040CB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200" y="3761509"/>
            <a:ext cx="1386948" cy="2566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F6CEFA-D76B-6C73-7CD1-35CC73B5FCDD}"/>
              </a:ext>
            </a:extLst>
          </p:cNvPr>
          <p:cNvSpPr/>
          <p:nvPr/>
        </p:nvSpPr>
        <p:spPr>
          <a:xfrm>
            <a:off x="10215747" y="4931226"/>
            <a:ext cx="1548741" cy="1232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3437FA-322D-4351-484F-FB2A1E409A22}"/>
              </a:ext>
            </a:extLst>
          </p:cNvPr>
          <p:cNvSpPr/>
          <p:nvPr/>
        </p:nvSpPr>
        <p:spPr>
          <a:xfrm>
            <a:off x="6009902" y="1502228"/>
            <a:ext cx="4369128" cy="796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A3D4E0-320F-2B7C-6D67-73B57F9F0015}"/>
              </a:ext>
            </a:extLst>
          </p:cNvPr>
          <p:cNvSpPr/>
          <p:nvPr/>
        </p:nvSpPr>
        <p:spPr>
          <a:xfrm>
            <a:off x="5980214" y="2422563"/>
            <a:ext cx="4398816" cy="74715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2396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4"/>
                <a:ext cx="630239" cy="187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E69FDA-FA3B-B441-FD12-E0673AE46092}"/>
              </a:ext>
            </a:extLst>
          </p:cNvPr>
          <p:cNvSpPr txBox="1"/>
          <p:nvPr/>
        </p:nvSpPr>
        <p:spPr>
          <a:xfrm>
            <a:off x="6852063" y="1715983"/>
            <a:ext cx="45541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소개 페이지 타이틀 &amp; 1, 2 섹션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이미지 + 텍스트 단순한 포맷</a:t>
            </a:r>
            <a:endParaRPr lang="ko-KR" altLang="en-US" sz="1200" dirty="0">
              <a:ea typeface="+mn-lt"/>
              <a:cs typeface="+mn-lt"/>
            </a:endParaRPr>
          </a:p>
          <a:p>
            <a:r>
              <a:rPr lang="ko-KR" sz="1200" dirty="0">
                <a:ea typeface="+mn-lt"/>
                <a:cs typeface="+mn-lt"/>
              </a:rPr>
              <a:t>▶︎ </a:t>
            </a:r>
            <a:r>
              <a:rPr lang="ko-KR" altLang="en-US" sz="1200" dirty="0" err="1">
                <a:ea typeface="+mn-lt"/>
                <a:cs typeface="+mn-lt"/>
              </a:rPr>
              <a:t>플로깅에</a:t>
            </a:r>
            <a:r>
              <a:rPr lang="ko-KR" altLang="en-US" sz="1200" dirty="0">
                <a:ea typeface="+mn-lt"/>
                <a:cs typeface="+mn-lt"/>
              </a:rPr>
              <a:t> 대한 소개 간략하게 서술</a:t>
            </a:r>
            <a:endParaRPr lang="ko-KR" altLang="en-US" sz="1200" dirty="0">
              <a:ea typeface="맑은 고딕"/>
            </a:endParaRPr>
          </a:p>
          <a:p>
            <a:endParaRPr lang="ko-KR" altLang="en-US" sz="16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7F8A24F-86B9-3FA1-3972-4780308FC6EF}"/>
              </a:ext>
            </a:extLst>
          </p:cNvPr>
          <p:cNvSpPr txBox="1"/>
          <p:nvPr/>
        </p:nvSpPr>
        <p:spPr>
          <a:xfrm>
            <a:off x="1071550" y="1071723"/>
            <a:ext cx="2015048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srgbClr val="FFFFFF"/>
                </a:solidFill>
                <a:ea typeface="+mn-lt"/>
                <a:cs typeface="+mn-lt"/>
              </a:rPr>
              <a:t>소개 페이지</a:t>
            </a:r>
            <a:endParaRPr lang="ko-KR" sz="2200" dirty="0">
              <a:ea typeface="+mn-lt"/>
              <a:cs typeface="+mn-lt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84208A8-056F-FF90-BAAC-467CA4A8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29" y="3716976"/>
            <a:ext cx="1225710" cy="26798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F6CEFA-D76B-6C73-7CD1-35CC73B5FCDD}"/>
              </a:ext>
            </a:extLst>
          </p:cNvPr>
          <p:cNvSpPr/>
          <p:nvPr/>
        </p:nvSpPr>
        <p:spPr>
          <a:xfrm>
            <a:off x="10492837" y="3817914"/>
            <a:ext cx="1321131" cy="1034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A1B50BB-6E77-3C66-E157-A0706A7C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37" y="1652609"/>
            <a:ext cx="5434940" cy="44731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7B6FC2-F55E-3180-DBF4-D621F2A58873}"/>
              </a:ext>
            </a:extLst>
          </p:cNvPr>
          <p:cNvSpPr/>
          <p:nvPr/>
        </p:nvSpPr>
        <p:spPr>
          <a:xfrm>
            <a:off x="987630" y="1596241"/>
            <a:ext cx="5606141" cy="46511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6F15FA-C3E3-531C-1FE9-D89F3650A096}"/>
              </a:ext>
            </a:extLst>
          </p:cNvPr>
          <p:cNvSpPr/>
          <p:nvPr/>
        </p:nvSpPr>
        <p:spPr>
          <a:xfrm>
            <a:off x="6762006" y="1561604"/>
            <a:ext cx="4141518" cy="1123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809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4"/>
                <a:ext cx="630239" cy="187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E69FDA-FA3B-B441-FD12-E0673AE46092}"/>
              </a:ext>
            </a:extLst>
          </p:cNvPr>
          <p:cNvSpPr txBox="1"/>
          <p:nvPr/>
        </p:nvSpPr>
        <p:spPr>
          <a:xfrm>
            <a:off x="6198920" y="1715983"/>
            <a:ext cx="55042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관련 기사 클립</a:t>
            </a:r>
            <a:endParaRPr lang="ko-KR" altLang="en-US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</a:t>
            </a:r>
            <a:r>
              <a:rPr lang="ko-KR" altLang="en-US" sz="1200" dirty="0" err="1">
                <a:ea typeface="맑은 고딕"/>
              </a:rPr>
              <a:t>플로깅</a:t>
            </a:r>
            <a:r>
              <a:rPr lang="ko-KR" altLang="en-US" sz="1200" dirty="0">
                <a:ea typeface="맑은 고딕"/>
              </a:rPr>
              <a:t> 관련 기사 및 블로그 콘텐츠 페이지에 랜딩 되도록 세팅 (새 창 띄우기)</a:t>
            </a:r>
            <a:endParaRPr lang="ko-KR" altLang="en-US" sz="1200" dirty="0">
              <a:ea typeface="+mn-lt"/>
              <a:cs typeface="+mn-lt"/>
            </a:endParaRPr>
          </a:p>
          <a:p>
            <a:r>
              <a:rPr lang="ko-KR" sz="1200" dirty="0">
                <a:ea typeface="+mn-lt"/>
                <a:cs typeface="+mn-lt"/>
              </a:rPr>
              <a:t>▶︎ 해당 기사 및 블로그에 관련해 간략하게 </a:t>
            </a:r>
            <a:r>
              <a:rPr lang="ko-KR" altLang="en-US" sz="1200" dirty="0">
                <a:ea typeface="+mn-lt"/>
                <a:cs typeface="+mn-lt"/>
              </a:rPr>
              <a:t>요약해두기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7F8A24F-86B9-3FA1-3972-4780308FC6EF}"/>
              </a:ext>
            </a:extLst>
          </p:cNvPr>
          <p:cNvSpPr txBox="1"/>
          <p:nvPr/>
        </p:nvSpPr>
        <p:spPr>
          <a:xfrm>
            <a:off x="6187836" y="948022"/>
            <a:ext cx="2015048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srgbClr val="FFFFFF"/>
                </a:solidFill>
                <a:ea typeface="+mn-lt"/>
                <a:cs typeface="+mn-lt"/>
              </a:rPr>
              <a:t>소개 페이지</a:t>
            </a:r>
            <a:endParaRPr lang="ko-KR" sz="2200" dirty="0">
              <a:ea typeface="+mn-lt"/>
              <a:cs typeface="+mn-lt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84208A8-056F-FF90-BAAC-467CA4A8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29" y="3716976"/>
            <a:ext cx="1225710" cy="26798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F6CEFA-D76B-6C73-7CD1-35CC73B5FCDD}"/>
              </a:ext>
            </a:extLst>
          </p:cNvPr>
          <p:cNvSpPr/>
          <p:nvPr/>
        </p:nvSpPr>
        <p:spPr>
          <a:xfrm>
            <a:off x="10492837" y="4797628"/>
            <a:ext cx="1321131" cy="14200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6F15FA-C3E3-531C-1FE9-D89F3650A096}"/>
              </a:ext>
            </a:extLst>
          </p:cNvPr>
          <p:cNvSpPr/>
          <p:nvPr/>
        </p:nvSpPr>
        <p:spPr>
          <a:xfrm>
            <a:off x="6188031" y="1601188"/>
            <a:ext cx="5477492" cy="108362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B9D753FF-4CB5-0E45-195A-249B16CB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894" y="1143991"/>
            <a:ext cx="4039589" cy="46887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7F4D2B-A0EA-34D8-CC41-9B905F109A62}"/>
              </a:ext>
            </a:extLst>
          </p:cNvPr>
          <p:cNvSpPr/>
          <p:nvPr/>
        </p:nvSpPr>
        <p:spPr>
          <a:xfrm>
            <a:off x="1903020" y="1620981"/>
            <a:ext cx="3082635" cy="13755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3C4E77-70FF-07BC-9C97-1ED68A1D251D}"/>
              </a:ext>
            </a:extLst>
          </p:cNvPr>
          <p:cNvSpPr/>
          <p:nvPr/>
        </p:nvSpPr>
        <p:spPr>
          <a:xfrm>
            <a:off x="2051461" y="5035136"/>
            <a:ext cx="2904505" cy="60861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DE65AD-D224-DC1E-C385-DC448C3036B8}"/>
              </a:ext>
            </a:extLst>
          </p:cNvPr>
          <p:cNvSpPr/>
          <p:nvPr/>
        </p:nvSpPr>
        <p:spPr>
          <a:xfrm>
            <a:off x="1903020" y="3258787"/>
            <a:ext cx="3082635" cy="127659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1CEDE-B530-CB6D-DDEA-3119CEA57BFA}"/>
              </a:ext>
            </a:extLst>
          </p:cNvPr>
          <p:cNvSpPr txBox="1"/>
          <p:nvPr/>
        </p:nvSpPr>
        <p:spPr>
          <a:xfrm>
            <a:off x="6198920" y="2967840"/>
            <a:ext cx="5504211" cy="641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관련 영상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</a:t>
            </a:r>
            <a:r>
              <a:rPr lang="ko-KR" altLang="en-US" sz="1200" dirty="0" err="1">
                <a:ea typeface="맑은 고딕"/>
              </a:rPr>
              <a:t>플로깅</a:t>
            </a:r>
            <a:r>
              <a:rPr lang="ko-KR" altLang="en-US" sz="1200" dirty="0">
                <a:ea typeface="맑은 고딕"/>
              </a:rPr>
              <a:t> 관련 </a:t>
            </a:r>
            <a:r>
              <a:rPr lang="ko-KR" altLang="en-US" sz="1200" dirty="0" err="1">
                <a:ea typeface="맑은 고딕"/>
              </a:rPr>
              <a:t>youtube</a:t>
            </a:r>
            <a:r>
              <a:rPr lang="ko-KR" altLang="en-US" sz="1200" dirty="0">
                <a:ea typeface="맑은 고딕"/>
              </a:rPr>
              <a:t> 영상 </a:t>
            </a:r>
            <a:r>
              <a:rPr lang="ko-KR" altLang="en-US" sz="1200" dirty="0" err="1">
                <a:ea typeface="맑은 고딕"/>
              </a:rPr>
              <a:t>임베드하기</a:t>
            </a:r>
            <a:r>
              <a:rPr lang="ko-KR" altLang="en-US" sz="1200" dirty="0">
                <a:ea typeface="맑은 고딕"/>
              </a:rPr>
              <a:t>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1A6792-4D1F-0C29-9C73-B36EDFB0DBB2}"/>
              </a:ext>
            </a:extLst>
          </p:cNvPr>
          <p:cNvSpPr/>
          <p:nvPr/>
        </p:nvSpPr>
        <p:spPr>
          <a:xfrm>
            <a:off x="6188031" y="2862941"/>
            <a:ext cx="5477492" cy="811481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2F7FB1-56CB-44B5-F212-91BBD4C76DE2}"/>
              </a:ext>
            </a:extLst>
          </p:cNvPr>
          <p:cNvSpPr txBox="1"/>
          <p:nvPr/>
        </p:nvSpPr>
        <p:spPr>
          <a:xfrm>
            <a:off x="6213764" y="3932710"/>
            <a:ext cx="5538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3.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모임 생성 혹은 가입 유도 버튼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페이지 맨하단에 모임 생성 혹은 검색 페이지로 바로가기 버튼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47558-9BB3-FBC7-5834-4E04411335E7}"/>
              </a:ext>
            </a:extLst>
          </p:cNvPr>
          <p:cNvSpPr/>
          <p:nvPr/>
        </p:nvSpPr>
        <p:spPr>
          <a:xfrm>
            <a:off x="6202875" y="3822863"/>
            <a:ext cx="5502232" cy="816429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02892E-5598-537C-828C-7C9A342940F9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497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7743" y="1500739"/>
            <a:ext cx="3165174" cy="3743528"/>
          </a:xfrm>
          <a:prstGeom prst="rect">
            <a:avLst/>
          </a:prstGeom>
        </p:spPr>
      </p:pic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42920984-8A55-AB94-6451-8AAA16727EC8}"/>
              </a:ext>
            </a:extLst>
          </p:cNvPr>
          <p:cNvSpPr txBox="1"/>
          <p:nvPr/>
        </p:nvSpPr>
        <p:spPr>
          <a:xfrm>
            <a:off x="1091343" y="1071723"/>
            <a:ext cx="2836424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로그인 관련 페이지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310ACE5C-2E29-9656-A432-6B2C36B0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61" y="1502689"/>
            <a:ext cx="6904511" cy="24473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6BD94-1241-0034-ED87-5278D90A9620}"/>
              </a:ext>
            </a:extLst>
          </p:cNvPr>
          <p:cNvSpPr/>
          <p:nvPr/>
        </p:nvSpPr>
        <p:spPr>
          <a:xfrm>
            <a:off x="1180604" y="3872345"/>
            <a:ext cx="2805545" cy="12963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46E1-F976-8C0F-8BCE-10EC1D54481E}"/>
              </a:ext>
            </a:extLst>
          </p:cNvPr>
          <p:cNvSpPr/>
          <p:nvPr/>
        </p:nvSpPr>
        <p:spPr>
          <a:xfrm>
            <a:off x="4327565" y="1804059"/>
            <a:ext cx="6447309" cy="190994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3A5379-981E-196A-98E2-050619914ABB}"/>
              </a:ext>
            </a:extLst>
          </p:cNvPr>
          <p:cNvSpPr txBox="1"/>
          <p:nvPr/>
        </p:nvSpPr>
        <p:spPr>
          <a:xfrm>
            <a:off x="4338453" y="4036620"/>
            <a:ext cx="64987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로그인 방식</a:t>
            </a:r>
            <a:endParaRPr lang="ko-KR" altLang="en-US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소셜 로그인 API 활용해 네이버, 카카오 계정으로 로그인 가능하게 설정</a:t>
            </a:r>
            <a:endParaRPr lang="ko-KR" altLang="en-US" sz="1200">
              <a:ea typeface="+mn-lt"/>
              <a:cs typeface="+mn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96B225-EFD8-607E-0EF4-EA49461EBAD8}"/>
              </a:ext>
            </a:extLst>
          </p:cNvPr>
          <p:cNvSpPr/>
          <p:nvPr/>
        </p:nvSpPr>
        <p:spPr>
          <a:xfrm>
            <a:off x="4297875" y="3976252"/>
            <a:ext cx="6476998" cy="7422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4E1DF3-1860-762A-A48D-1D3AA7DD3618}"/>
              </a:ext>
            </a:extLst>
          </p:cNvPr>
          <p:cNvSpPr/>
          <p:nvPr/>
        </p:nvSpPr>
        <p:spPr>
          <a:xfrm>
            <a:off x="4292927" y="4896590"/>
            <a:ext cx="6476998" cy="105393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8B2253-4E8C-DA3B-B9F0-1BD36DF19DFF}"/>
              </a:ext>
            </a:extLst>
          </p:cNvPr>
          <p:cNvSpPr txBox="1"/>
          <p:nvPr/>
        </p:nvSpPr>
        <p:spPr>
          <a:xfrm>
            <a:off x="4284024" y="5001489"/>
            <a:ext cx="64987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아이디 / 비밀번호 찾기 기능 </a:t>
            </a:r>
            <a:endParaRPr lang="ko-KR" altLang="en-US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소셜 로그인 외 자체 페이지에서 회원가입을 했을 경우 사용 가능한 기능</a:t>
            </a:r>
          </a:p>
          <a:p>
            <a:r>
              <a:rPr lang="ko-KR" sz="1200" dirty="0">
                <a:ea typeface="+mn-lt"/>
                <a:cs typeface="+mn-lt"/>
              </a:rPr>
              <a:t>▶︎ 하나의 페이지에서 아이디 혹은 비밀번호를 찾을 수 있게 </a:t>
            </a:r>
            <a:r>
              <a:rPr lang="ko-KR" altLang="en-US" sz="1200" dirty="0">
                <a:ea typeface="+mn-lt"/>
                <a:cs typeface="+mn-lt"/>
              </a:rPr>
              <a:t>세팅</a:t>
            </a:r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2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FCC2C108-CDAB-389A-7F0A-C7CC500A334A}"/>
              </a:ext>
            </a:extLst>
          </p:cNvPr>
          <p:cNvSpPr txBox="1"/>
          <p:nvPr/>
        </p:nvSpPr>
        <p:spPr>
          <a:xfrm>
            <a:off x="7533706" y="948022"/>
            <a:ext cx="2836424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회원가입 페이지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C39D0A25-5BE4-4AC1-7438-16FAC199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84" y="1442864"/>
            <a:ext cx="4039589" cy="39376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6ECC-BB78-E9C6-222D-889BAF0E6B3C}"/>
              </a:ext>
            </a:extLst>
          </p:cNvPr>
          <p:cNvSpPr/>
          <p:nvPr/>
        </p:nvSpPr>
        <p:spPr>
          <a:xfrm>
            <a:off x="2170214" y="2486890"/>
            <a:ext cx="2805545" cy="102919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20FABF-EE39-D4C6-1788-1D57E638035E}"/>
              </a:ext>
            </a:extLst>
          </p:cNvPr>
          <p:cNvSpPr/>
          <p:nvPr/>
        </p:nvSpPr>
        <p:spPr>
          <a:xfrm>
            <a:off x="2170214" y="3812968"/>
            <a:ext cx="2810491" cy="55418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A4E91-CDBE-44CD-BCD8-02DB11E9C5FC}"/>
              </a:ext>
            </a:extLst>
          </p:cNvPr>
          <p:cNvSpPr txBox="1"/>
          <p:nvPr/>
        </p:nvSpPr>
        <p:spPr>
          <a:xfrm>
            <a:off x="6268192" y="1809997"/>
            <a:ext cx="53706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</a:t>
            </a:r>
            <a:r>
              <a:rPr lang="ko-KR" altLang="en-US" sz="1200" b="1" dirty="0" err="1">
                <a:ea typeface="맑은 고딕"/>
              </a:rPr>
              <a:t>소셜SNS계정으로</a:t>
            </a:r>
            <a:r>
              <a:rPr lang="ko-KR" altLang="en-US" sz="1200" b="1" dirty="0">
                <a:ea typeface="맑은 고딕"/>
              </a:rPr>
              <a:t> 회원가입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소셜 로그인 API 활용해 네이버, 카카오 계정으로 회원가입 가능하게 설정</a:t>
            </a:r>
            <a:endParaRPr lang="ko-KR" altLang="en-US" sz="1200">
              <a:ea typeface="+mn-lt"/>
              <a:cs typeface="+mn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FE2C9C-EB04-3DEB-28B0-18DB8F1FFD21}"/>
              </a:ext>
            </a:extLst>
          </p:cNvPr>
          <p:cNvSpPr/>
          <p:nvPr/>
        </p:nvSpPr>
        <p:spPr>
          <a:xfrm>
            <a:off x="6267199" y="1749629"/>
            <a:ext cx="5309258" cy="747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5CFDD-ACAD-07DC-B595-5A0400B0B756}"/>
              </a:ext>
            </a:extLst>
          </p:cNvPr>
          <p:cNvSpPr txBox="1"/>
          <p:nvPr/>
        </p:nvSpPr>
        <p:spPr>
          <a:xfrm>
            <a:off x="6268192" y="2774866"/>
            <a:ext cx="5311237" cy="651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자체 페이지에서 회원가입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회원가입 페이지로 랜딩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2213FF-F512-087F-1FC8-58B03321A143}"/>
              </a:ext>
            </a:extLst>
          </p:cNvPr>
          <p:cNvSpPr/>
          <p:nvPr/>
        </p:nvSpPr>
        <p:spPr>
          <a:xfrm>
            <a:off x="6267200" y="2709551"/>
            <a:ext cx="5304310" cy="71746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4D71C-7656-54C2-ADF9-3AD61265FBB1}"/>
              </a:ext>
            </a:extLst>
          </p:cNvPr>
          <p:cNvSpPr txBox="1"/>
          <p:nvPr/>
        </p:nvSpPr>
        <p:spPr>
          <a:xfrm>
            <a:off x="6283035" y="3680359"/>
            <a:ext cx="5291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3. 로그인 정보 찾기</a:t>
            </a:r>
            <a:endParaRPr lang="ko-KR" sz="120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아이디 / 비밀번호 찾기 페이지로 랜딩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948EFE-D7DF-65EE-CFC6-2A3EC13F8FC5}"/>
              </a:ext>
            </a:extLst>
          </p:cNvPr>
          <p:cNvSpPr/>
          <p:nvPr/>
        </p:nvSpPr>
        <p:spPr>
          <a:xfrm>
            <a:off x="6272147" y="3605148"/>
            <a:ext cx="5299362" cy="72241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E4718-56FF-75F3-D92D-E042926398C2}"/>
              </a:ext>
            </a:extLst>
          </p:cNvPr>
          <p:cNvSpPr/>
          <p:nvPr/>
        </p:nvSpPr>
        <p:spPr>
          <a:xfrm>
            <a:off x="2165265" y="4579916"/>
            <a:ext cx="2810491" cy="55418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C5C08C-2CA4-60A0-BCB0-E30E618D0B13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356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ECAF9F-EAA9-9100-62BE-BC850C830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42" y="1502040"/>
            <a:ext cx="4915394" cy="36757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6ECC-BB78-E9C6-222D-889BAF0E6B3C}"/>
              </a:ext>
            </a:extLst>
          </p:cNvPr>
          <p:cNvSpPr/>
          <p:nvPr/>
        </p:nvSpPr>
        <p:spPr>
          <a:xfrm>
            <a:off x="2739240" y="1898072"/>
            <a:ext cx="1489364" cy="786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20FABF-EE39-D4C6-1788-1D57E638035E}"/>
              </a:ext>
            </a:extLst>
          </p:cNvPr>
          <p:cNvSpPr/>
          <p:nvPr/>
        </p:nvSpPr>
        <p:spPr>
          <a:xfrm>
            <a:off x="2467097" y="2803564"/>
            <a:ext cx="2147453" cy="127659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E4718-56FF-75F3-D92D-E042926398C2}"/>
              </a:ext>
            </a:extLst>
          </p:cNvPr>
          <p:cNvSpPr/>
          <p:nvPr/>
        </p:nvSpPr>
        <p:spPr>
          <a:xfrm>
            <a:off x="2937160" y="4119746"/>
            <a:ext cx="1207324" cy="32657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8CF92-F4EB-6FDA-536C-0781EF9C8970}"/>
              </a:ext>
            </a:extLst>
          </p:cNvPr>
          <p:cNvSpPr txBox="1"/>
          <p:nvPr/>
        </p:nvSpPr>
        <p:spPr>
          <a:xfrm>
            <a:off x="6307777" y="1899062"/>
            <a:ext cx="54794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회원가입 약관 동의 섹션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약관 동의 </a:t>
            </a:r>
            <a:r>
              <a:rPr lang="ko-KR" altLang="en-US" sz="1200" dirty="0" err="1">
                <a:ea typeface="맑은 고딕"/>
              </a:rPr>
              <a:t>text</a:t>
            </a:r>
            <a:r>
              <a:rPr lang="ko-KR" altLang="en-US" sz="1200" dirty="0">
                <a:ea typeface="맑은 고딕"/>
              </a:rPr>
              <a:t> 효과 넣기 (굵기, 색상 등)</a:t>
            </a:r>
            <a:endParaRPr lang="ko-KR" altLang="en-US" sz="1200">
              <a:ea typeface="+mn-lt"/>
              <a:cs typeface="+mn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A6EB0F-B6B7-BC4F-E1CB-215D90B91FA3}"/>
              </a:ext>
            </a:extLst>
          </p:cNvPr>
          <p:cNvSpPr/>
          <p:nvPr/>
        </p:nvSpPr>
        <p:spPr>
          <a:xfrm>
            <a:off x="6237511" y="1838694"/>
            <a:ext cx="5487388" cy="7422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5A383-ED6F-DED8-0955-BAFD1B280309}"/>
              </a:ext>
            </a:extLst>
          </p:cNvPr>
          <p:cNvSpPr txBox="1"/>
          <p:nvPr/>
        </p:nvSpPr>
        <p:spPr>
          <a:xfrm>
            <a:off x="6307778" y="2863931"/>
            <a:ext cx="54151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약관 텍스트 박스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모두 동의 클릭 시 각 약관 하단에 있는 동의 체크박스 활성화 처리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8DB792-1049-4354-6983-63579170425E}"/>
              </a:ext>
            </a:extLst>
          </p:cNvPr>
          <p:cNvSpPr/>
          <p:nvPr/>
        </p:nvSpPr>
        <p:spPr>
          <a:xfrm>
            <a:off x="6237511" y="2853044"/>
            <a:ext cx="5487388" cy="747157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516A30-0D33-EA3D-A5B3-C3911A93A397}"/>
              </a:ext>
            </a:extLst>
          </p:cNvPr>
          <p:cNvSpPr txBox="1"/>
          <p:nvPr/>
        </p:nvSpPr>
        <p:spPr>
          <a:xfrm>
            <a:off x="6307777" y="3799112"/>
            <a:ext cx="5410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3. 다음으로 버튼</a:t>
            </a:r>
            <a:endParaRPr lang="ko-KR" sz="120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버튼 클릭 시 정보 입력 </a:t>
            </a:r>
            <a:r>
              <a:rPr lang="ko-KR" altLang="en-US" sz="1200" dirty="0" err="1">
                <a:ea typeface="맑은 고딕"/>
              </a:rPr>
              <a:t>섹션으로</a:t>
            </a:r>
            <a:r>
              <a:rPr lang="ko-KR" altLang="en-US" sz="1200" dirty="0">
                <a:ea typeface="맑은 고딕"/>
              </a:rPr>
              <a:t> 이동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E75A08-6821-1294-A1DF-712A98031C06}"/>
              </a:ext>
            </a:extLst>
          </p:cNvPr>
          <p:cNvSpPr/>
          <p:nvPr/>
        </p:nvSpPr>
        <p:spPr>
          <a:xfrm>
            <a:off x="6237511" y="3748641"/>
            <a:ext cx="5477492" cy="7471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0EB451-047D-4556-F900-8DAE07DF98ED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TextBox 13">
            <a:extLst>
              <a:ext uri="{FF2B5EF4-FFF2-40B4-BE49-F238E27FC236}">
                <a16:creationId xmlns:a16="http://schemas.microsoft.com/office/drawing/2014/main" id="{C9FE7CF9-F866-47E7-5A4C-8B164E714815}"/>
              </a:ext>
            </a:extLst>
          </p:cNvPr>
          <p:cNvSpPr txBox="1"/>
          <p:nvPr/>
        </p:nvSpPr>
        <p:spPr>
          <a:xfrm>
            <a:off x="7533706" y="948022"/>
            <a:ext cx="2836424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722159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8CF92-F4EB-6FDA-536C-0781EF9C8970}"/>
              </a:ext>
            </a:extLst>
          </p:cNvPr>
          <p:cNvSpPr txBox="1"/>
          <p:nvPr/>
        </p:nvSpPr>
        <p:spPr>
          <a:xfrm>
            <a:off x="6317673" y="1770413"/>
            <a:ext cx="38169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필수 입력 정보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페이지 로그인 시 필요한 정보</a:t>
            </a:r>
          </a:p>
          <a:p>
            <a:r>
              <a:rPr lang="ko-KR" sz="1200" dirty="0">
                <a:ea typeface="+mn-lt"/>
                <a:cs typeface="+mn-lt"/>
              </a:rPr>
              <a:t>▶︎ 모두 필수 입력 값들</a:t>
            </a:r>
            <a:endParaRPr lang="ko-KR" sz="1200"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A6EB0F-B6B7-BC4F-E1CB-215D90B91FA3}"/>
              </a:ext>
            </a:extLst>
          </p:cNvPr>
          <p:cNvSpPr/>
          <p:nvPr/>
        </p:nvSpPr>
        <p:spPr>
          <a:xfrm>
            <a:off x="6207822" y="1710045"/>
            <a:ext cx="5333999" cy="9648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E05B7156-41BC-167D-B925-AC775DDC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13" y="1172694"/>
            <a:ext cx="4306784" cy="47699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6ECC-BB78-E9C6-222D-889BAF0E6B3C}"/>
              </a:ext>
            </a:extLst>
          </p:cNvPr>
          <p:cNvSpPr/>
          <p:nvPr/>
        </p:nvSpPr>
        <p:spPr>
          <a:xfrm>
            <a:off x="1650668" y="2333500"/>
            <a:ext cx="3725883" cy="9054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20FABF-EE39-D4C6-1788-1D57E638035E}"/>
              </a:ext>
            </a:extLst>
          </p:cNvPr>
          <p:cNvSpPr/>
          <p:nvPr/>
        </p:nvSpPr>
        <p:spPr>
          <a:xfrm>
            <a:off x="1650668" y="3328059"/>
            <a:ext cx="3720932" cy="1415143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E4718-56FF-75F3-D92D-E042926398C2}"/>
              </a:ext>
            </a:extLst>
          </p:cNvPr>
          <p:cNvSpPr/>
          <p:nvPr/>
        </p:nvSpPr>
        <p:spPr>
          <a:xfrm>
            <a:off x="2739238" y="4886695"/>
            <a:ext cx="1593272" cy="32657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9BF3B-E037-2CE3-DB9D-ACF270117652}"/>
              </a:ext>
            </a:extLst>
          </p:cNvPr>
          <p:cNvSpPr txBox="1"/>
          <p:nvPr/>
        </p:nvSpPr>
        <p:spPr>
          <a:xfrm>
            <a:off x="6307777" y="2982685"/>
            <a:ext cx="53557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회원 입력 정보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마이페이지에 노출되는 정보</a:t>
            </a:r>
          </a:p>
          <a:p>
            <a:r>
              <a:rPr lang="ko-KR" sz="1200" dirty="0">
                <a:ea typeface="+mn-lt"/>
                <a:cs typeface="+mn-lt"/>
              </a:rPr>
              <a:t>▶︎ 개인활동인증</a:t>
            </a:r>
            <a:r>
              <a:rPr lang="en-US" altLang="ko-KR" sz="1200" dirty="0">
                <a:ea typeface="+mn-lt"/>
                <a:cs typeface="+mn-lt"/>
              </a:rPr>
              <a:t>,</a:t>
            </a:r>
            <a:r>
              <a:rPr lang="ko-KR" sz="1200" dirty="0">
                <a:ea typeface="+mn-lt"/>
                <a:cs typeface="+mn-lt"/>
              </a:rPr>
              <a:t> 모임 생성 및 가입 등 활동에 필요한</a:t>
            </a:r>
            <a:r>
              <a:rPr lang="ko-KR" altLang="en-US" sz="1200" dirty="0">
                <a:ea typeface="+mn-lt"/>
                <a:cs typeface="+mn-lt"/>
              </a:rPr>
              <a:t> 정보를 입력 받음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5F9FD7-3E36-493D-B8DC-46EEE292ACB9}"/>
              </a:ext>
            </a:extLst>
          </p:cNvPr>
          <p:cNvSpPr/>
          <p:nvPr/>
        </p:nvSpPr>
        <p:spPr>
          <a:xfrm>
            <a:off x="6207822" y="2922317"/>
            <a:ext cx="5338947" cy="959923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8697C-9A34-3B40-9440-5718B4D5C3D7}"/>
              </a:ext>
            </a:extLst>
          </p:cNvPr>
          <p:cNvSpPr txBox="1"/>
          <p:nvPr/>
        </p:nvSpPr>
        <p:spPr>
          <a:xfrm>
            <a:off x="6312725" y="4264230"/>
            <a:ext cx="45739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3. 하단 버튼</a:t>
            </a:r>
            <a:endParaRPr lang="ko-KR" sz="120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 이전 버튼 클릭 시 약관 동의 </a:t>
            </a:r>
            <a:r>
              <a:rPr lang="ko-KR" altLang="en-US" sz="1200" dirty="0" err="1">
                <a:ea typeface="맑은 고딕"/>
              </a:rPr>
              <a:t>섹션으로</a:t>
            </a:r>
            <a:r>
              <a:rPr lang="ko-KR" altLang="en-US" sz="1200" dirty="0">
                <a:ea typeface="맑은 고딕"/>
              </a:rPr>
              <a:t> 이동</a:t>
            </a:r>
          </a:p>
          <a:p>
            <a:r>
              <a:rPr lang="ko-KR" sz="1200" dirty="0">
                <a:ea typeface="+mn-lt"/>
                <a:cs typeface="+mn-lt"/>
              </a:rPr>
              <a:t>▶︎ 신청하기 버튼 클릭 시 회원가입 완료 페이지로 이동</a:t>
            </a:r>
            <a:endParaRPr lang="ko-KR" sz="1200"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05657C-8CA2-E6F1-14FC-69F0369E8B0B}"/>
              </a:ext>
            </a:extLst>
          </p:cNvPr>
          <p:cNvSpPr/>
          <p:nvPr/>
        </p:nvSpPr>
        <p:spPr>
          <a:xfrm>
            <a:off x="6212770" y="4203863"/>
            <a:ext cx="5324103" cy="95002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25504AE-EA96-9FFE-DFF1-D39420E12AE9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5C86DB9-4DD6-D6FF-45E4-9650F9E2FD72}"/>
              </a:ext>
            </a:extLst>
          </p:cNvPr>
          <p:cNvSpPr txBox="1"/>
          <p:nvPr/>
        </p:nvSpPr>
        <p:spPr>
          <a:xfrm>
            <a:off x="7533706" y="948022"/>
            <a:ext cx="2836424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128783948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8CF92-F4EB-6FDA-536C-0781EF9C8970}"/>
              </a:ext>
            </a:extLst>
          </p:cNvPr>
          <p:cNvSpPr txBox="1"/>
          <p:nvPr/>
        </p:nvSpPr>
        <p:spPr>
          <a:xfrm>
            <a:off x="6466115" y="1730829"/>
            <a:ext cx="47570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모임 검색 버튼</a:t>
            </a:r>
            <a:endParaRPr lang="ko-KR" altLang="en-US" sz="1200" b="1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 </a:t>
            </a:r>
            <a:r>
              <a:rPr lang="ko-KR" altLang="en-US" sz="1200" dirty="0" err="1">
                <a:ea typeface="맑은 고딕"/>
              </a:rPr>
              <a:t>플로깅</a:t>
            </a:r>
            <a:r>
              <a:rPr lang="ko-KR" altLang="en-US" sz="1200" dirty="0">
                <a:ea typeface="맑은 고딕"/>
              </a:rPr>
              <a:t> 모임 검색 페이지 링크 연결</a:t>
            </a:r>
          </a:p>
          <a:p>
            <a:r>
              <a:rPr lang="ko-KR" sz="1200" dirty="0">
                <a:ea typeface="+mn-lt"/>
                <a:cs typeface="+mn-lt"/>
              </a:rPr>
              <a:t>▶︎ 페이지 이탈 없이</a:t>
            </a:r>
            <a:r>
              <a:rPr lang="ko-KR" altLang="en-US" sz="1200" dirty="0">
                <a:ea typeface="+mn-lt"/>
                <a:cs typeface="+mn-lt"/>
              </a:rPr>
              <a:t> 바로 활동 할 수 있도록 유도</a:t>
            </a:r>
            <a:endParaRPr lang="ko-KR" sz="1200"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A6EB0F-B6B7-BC4F-E1CB-215D90B91FA3}"/>
              </a:ext>
            </a:extLst>
          </p:cNvPr>
          <p:cNvSpPr/>
          <p:nvPr/>
        </p:nvSpPr>
        <p:spPr>
          <a:xfrm>
            <a:off x="6366160" y="1680357"/>
            <a:ext cx="4888674" cy="9648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9">
            <a:extLst>
              <a:ext uri="{FF2B5EF4-FFF2-40B4-BE49-F238E27FC236}">
                <a16:creationId xmlns:a16="http://schemas.microsoft.com/office/drawing/2014/main" id="{875D3FE5-8B0C-5ACE-C2ED-B5526E20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61" y="1635114"/>
            <a:ext cx="4915395" cy="41963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6ECC-BB78-E9C6-222D-889BAF0E6B3C}"/>
              </a:ext>
            </a:extLst>
          </p:cNvPr>
          <p:cNvSpPr/>
          <p:nvPr/>
        </p:nvSpPr>
        <p:spPr>
          <a:xfrm>
            <a:off x="2684811" y="4391888"/>
            <a:ext cx="1568533" cy="2226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D294D1-CC2B-0C49-C3E6-200E112CA67B}"/>
              </a:ext>
            </a:extLst>
          </p:cNvPr>
          <p:cNvSpPr/>
          <p:nvPr/>
        </p:nvSpPr>
        <p:spPr>
          <a:xfrm>
            <a:off x="2684810" y="4713512"/>
            <a:ext cx="1568533" cy="24246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E7CF88-EFB0-4732-C150-7D5F80B0B7B5}"/>
              </a:ext>
            </a:extLst>
          </p:cNvPr>
          <p:cNvSpPr txBox="1"/>
          <p:nvPr/>
        </p:nvSpPr>
        <p:spPr>
          <a:xfrm>
            <a:off x="6471063" y="2883725"/>
            <a:ext cx="47570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홈으로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 메인 페이지로 이동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2FC34-641E-4549-159D-5095F8147FCB}"/>
              </a:ext>
            </a:extLst>
          </p:cNvPr>
          <p:cNvSpPr/>
          <p:nvPr/>
        </p:nvSpPr>
        <p:spPr>
          <a:xfrm>
            <a:off x="6371108" y="2833253"/>
            <a:ext cx="4888674" cy="697677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9D38F8-538A-4D7F-6295-D26C4EB6D204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DC030ABC-C8E9-F169-8981-D9807980E93F}"/>
              </a:ext>
            </a:extLst>
          </p:cNvPr>
          <p:cNvSpPr txBox="1"/>
          <p:nvPr/>
        </p:nvSpPr>
        <p:spPr>
          <a:xfrm>
            <a:off x="7533706" y="948022"/>
            <a:ext cx="3073930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sz="2200" dirty="0">
                <a:solidFill>
                  <a:srgbClr val="FFFFFF"/>
                </a:solidFill>
                <a:ea typeface="+mn-lt"/>
                <a:cs typeface="+mn-lt"/>
              </a:rPr>
              <a:t>회원가입  </a:t>
            </a:r>
            <a:r>
              <a:rPr lang="ko-KR" altLang="en-US" sz="2200" dirty="0">
                <a:solidFill>
                  <a:srgbClr val="FFFFFF"/>
                </a:solidFill>
                <a:ea typeface="+mn-lt"/>
                <a:cs typeface="+mn-lt"/>
              </a:rPr>
              <a:t>완료 페이지</a:t>
            </a:r>
            <a:endParaRPr lang="ko-KR" sz="2200" dirty="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814717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5C7475D-798A-BDFD-9F92-5E48C0C45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5" r="-149" b="8442"/>
          <a:stretch/>
        </p:blipFill>
        <p:spPr>
          <a:xfrm>
            <a:off x="2127895" y="1020288"/>
            <a:ext cx="3329581" cy="5000147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BBE2B0CF-E713-E987-A030-FCCFDA104A03}"/>
              </a:ext>
            </a:extLst>
          </p:cNvPr>
          <p:cNvSpPr txBox="1"/>
          <p:nvPr/>
        </p:nvSpPr>
        <p:spPr>
          <a:xfrm>
            <a:off x="7810798" y="948021"/>
            <a:ext cx="1955671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srgbClr val="FFFFFF"/>
                </a:solidFill>
                <a:ea typeface="+mn-lt"/>
                <a:cs typeface="+mn-lt"/>
              </a:rPr>
              <a:t>랭킹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9D741B-DEB0-90F1-F2A0-A8467A23B8F6}"/>
              </a:ext>
            </a:extLst>
          </p:cNvPr>
          <p:cNvSpPr/>
          <p:nvPr/>
        </p:nvSpPr>
        <p:spPr>
          <a:xfrm>
            <a:off x="2481942" y="1843643"/>
            <a:ext cx="2627415" cy="35922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8D52E8-EAA4-F7D3-8D86-8A3B8285D207}"/>
              </a:ext>
            </a:extLst>
          </p:cNvPr>
          <p:cNvSpPr/>
          <p:nvPr/>
        </p:nvSpPr>
        <p:spPr>
          <a:xfrm>
            <a:off x="2481940" y="5505200"/>
            <a:ext cx="1306287" cy="21277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DB0EF4-DA64-64B0-0FC7-5B80619C48CC}"/>
              </a:ext>
            </a:extLst>
          </p:cNvPr>
          <p:cNvSpPr/>
          <p:nvPr/>
        </p:nvSpPr>
        <p:spPr>
          <a:xfrm>
            <a:off x="3832758" y="5505199"/>
            <a:ext cx="1306287" cy="212772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E1ACE-0BE3-D51E-E445-C9CDF32EA151}"/>
              </a:ext>
            </a:extLst>
          </p:cNvPr>
          <p:cNvSpPr txBox="1"/>
          <p:nvPr/>
        </p:nvSpPr>
        <p:spPr>
          <a:xfrm>
            <a:off x="6446323" y="1681348"/>
            <a:ext cx="47570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1. 개인별/</a:t>
            </a:r>
            <a:r>
              <a:rPr lang="ko-KR" altLang="en-US" sz="1200" b="1" dirty="0" err="1">
                <a:ea typeface="맑은 고딕"/>
              </a:rPr>
              <a:t>모임별</a:t>
            </a:r>
            <a:r>
              <a:rPr lang="ko-KR" altLang="en-US" sz="1200" b="1" dirty="0">
                <a:ea typeface="맑은 고딕"/>
              </a:rPr>
              <a:t>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활동 랭킹</a:t>
            </a:r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▶︎</a:t>
            </a:r>
            <a:r>
              <a:rPr lang="ko-KR" altLang="en-US" sz="1200" dirty="0" err="1">
                <a:ea typeface="맑은 고딕"/>
              </a:rPr>
              <a:t>플로깅</a:t>
            </a:r>
            <a:r>
              <a:rPr lang="ko-KR" altLang="en-US" sz="1200" dirty="0">
                <a:ea typeface="맑은 고딕"/>
              </a:rPr>
              <a:t> 인증 횟수 별 랭킹 노출</a:t>
            </a:r>
          </a:p>
          <a:p>
            <a:r>
              <a:rPr lang="ko-KR" sz="1200" dirty="0">
                <a:ea typeface="+mn-lt"/>
                <a:cs typeface="+mn-lt"/>
              </a:rPr>
              <a:t>▶︎ 1 </a:t>
            </a:r>
            <a:r>
              <a:rPr lang="en-US" altLang="ko-KR" sz="1200" dirty="0">
                <a:ea typeface="+mn-lt"/>
                <a:cs typeface="+mn-lt"/>
              </a:rPr>
              <a:t>~</a:t>
            </a:r>
            <a:r>
              <a:rPr lang="ko-KR" sz="1200" dirty="0">
                <a:ea typeface="+mn-lt"/>
                <a:cs typeface="+mn-lt"/>
              </a:rPr>
              <a:t> </a:t>
            </a:r>
            <a:r>
              <a:rPr lang="en-US" altLang="ko-KR" sz="1200" dirty="0">
                <a:ea typeface="+mn-lt"/>
                <a:cs typeface="+mn-lt"/>
              </a:rPr>
              <a:t>3</a:t>
            </a:r>
            <a:r>
              <a:rPr lang="ko-KR" sz="1200" dirty="0">
                <a:ea typeface="+mn-lt"/>
                <a:cs typeface="+mn-lt"/>
              </a:rPr>
              <a:t>등</a:t>
            </a:r>
            <a:r>
              <a:rPr lang="ko-KR" altLang="en-US" sz="1200" dirty="0">
                <a:ea typeface="+mn-lt"/>
                <a:cs typeface="+mn-lt"/>
              </a:rPr>
              <a:t> 까지만 메달 아이콘 일러스트와 함께 상단에 표시</a:t>
            </a:r>
          </a:p>
          <a:p>
            <a:r>
              <a:rPr lang="ko-KR" sz="1200" dirty="0">
                <a:ea typeface="+mn-lt"/>
                <a:cs typeface="+mn-lt"/>
              </a:rPr>
              <a:t>▶</a:t>
            </a:r>
            <a:r>
              <a:rPr lang="ko-KR" altLang="en-US" sz="1200" dirty="0">
                <a:ea typeface="+mn-lt"/>
                <a:cs typeface="+mn-lt"/>
              </a:rPr>
              <a:t> 4 ~ 10등은 연회색 / 11 ~ 20등 까지는 진회색으로 표시</a:t>
            </a:r>
            <a:endParaRPr 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485366-5BC0-5D14-DF19-64C71A54316A}"/>
              </a:ext>
            </a:extLst>
          </p:cNvPr>
          <p:cNvSpPr/>
          <p:nvPr/>
        </p:nvSpPr>
        <p:spPr>
          <a:xfrm>
            <a:off x="6346368" y="1625928"/>
            <a:ext cx="4888674" cy="106878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67564E-7ADA-12D4-0144-BAE1EAC39E03}"/>
              </a:ext>
            </a:extLst>
          </p:cNvPr>
          <p:cNvSpPr txBox="1"/>
          <p:nvPr/>
        </p:nvSpPr>
        <p:spPr>
          <a:xfrm>
            <a:off x="6441374" y="2933205"/>
            <a:ext cx="47570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2. 나의 활동 확인하기</a:t>
            </a:r>
            <a:endParaRPr lang="ko-KR" dirty="0"/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▶ 개인별 </a:t>
            </a:r>
            <a:r>
              <a:rPr lang="ko-KR" altLang="en-US" sz="1200" dirty="0" err="1">
                <a:ea typeface="+mn-lt"/>
                <a:cs typeface="+mn-lt"/>
              </a:rPr>
              <a:t>플로깅</a:t>
            </a:r>
            <a:r>
              <a:rPr lang="ko-KR" altLang="en-US" sz="1200" dirty="0">
                <a:ea typeface="+mn-lt"/>
                <a:cs typeface="+mn-lt"/>
              </a:rPr>
              <a:t> 활동 랭킹 맨 하단 버튼 클릭 시 마이페이지로 이동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315013-AE1E-D93F-7B6F-9CF3D34E73F2}"/>
              </a:ext>
            </a:extLst>
          </p:cNvPr>
          <p:cNvSpPr/>
          <p:nvPr/>
        </p:nvSpPr>
        <p:spPr>
          <a:xfrm>
            <a:off x="6346367" y="2877785"/>
            <a:ext cx="4888674" cy="82137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E6B81A-FDF6-F717-9A6C-D55C2CA13EF3}"/>
              </a:ext>
            </a:extLst>
          </p:cNvPr>
          <p:cNvSpPr txBox="1"/>
          <p:nvPr/>
        </p:nvSpPr>
        <p:spPr>
          <a:xfrm>
            <a:off x="6436425" y="3937659"/>
            <a:ext cx="47570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3. </a:t>
            </a:r>
            <a:r>
              <a:rPr lang="ko-KR" altLang="en-US" sz="1200" b="1" dirty="0" err="1">
                <a:ea typeface="맑은 고딕"/>
              </a:rPr>
              <a:t>플로깅</a:t>
            </a:r>
            <a:r>
              <a:rPr lang="ko-KR" altLang="en-US" sz="1200" b="1" dirty="0">
                <a:ea typeface="맑은 고딕"/>
              </a:rPr>
              <a:t> 모임 바로가기</a:t>
            </a:r>
            <a:endParaRPr lang="ko-KR" dirty="0"/>
          </a:p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▶ </a:t>
            </a:r>
            <a:r>
              <a:rPr lang="ko-KR" altLang="en-US" sz="1200" dirty="0" err="1">
                <a:ea typeface="+mn-lt"/>
                <a:cs typeface="+mn-lt"/>
              </a:rPr>
              <a:t>모임별</a:t>
            </a:r>
            <a:r>
              <a:rPr lang="ko-KR" altLang="en-US" sz="1200" dirty="0">
                <a:ea typeface="+mn-lt"/>
                <a:cs typeface="+mn-lt"/>
              </a:rPr>
              <a:t> </a:t>
            </a:r>
            <a:r>
              <a:rPr lang="ko-KR" altLang="en-US" sz="1200" dirty="0" err="1">
                <a:ea typeface="+mn-lt"/>
                <a:cs typeface="+mn-lt"/>
              </a:rPr>
              <a:t>플로깅</a:t>
            </a:r>
            <a:r>
              <a:rPr lang="ko-KR" altLang="en-US" sz="1200" dirty="0">
                <a:ea typeface="+mn-lt"/>
                <a:cs typeface="+mn-lt"/>
              </a:rPr>
              <a:t> 활동 랭킹 맨 하단 버튼 클릭 시 모임 인증 게시판으로 이동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702FA2-A289-5F9F-0CCD-AD693FD7AC4B}"/>
              </a:ext>
            </a:extLst>
          </p:cNvPr>
          <p:cNvSpPr/>
          <p:nvPr/>
        </p:nvSpPr>
        <p:spPr>
          <a:xfrm>
            <a:off x="6341418" y="3882239"/>
            <a:ext cx="4888674" cy="821378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CE11E83-F647-24AC-8DB2-109738E2664A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>
              <a:extLst>
                <a:ext uri="{FF2B5EF4-FFF2-40B4-BE49-F238E27FC236}">
                  <a16:creationId xmlns:a16="http://schemas.microsoft.com/office/drawing/2014/main" id="{891DD3AB-97A6-2650-0CB5-EE429E0CD23B}"/>
                </a:ext>
              </a:extLst>
            </p:cNvPr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785899-BF5E-4442-747E-F6B0213F3B37}"/>
                </a:ext>
              </a:extLst>
            </p:cNvPr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ABCD351-9E1C-E4E7-C8E8-FFEA70E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1CCD9B98-315A-623B-A48E-629644089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>
                <a:extLst>
                  <a:ext uri="{FF2B5EF4-FFF2-40B4-BE49-F238E27FC236}">
                    <a16:creationId xmlns:a16="http://schemas.microsoft.com/office/drawing/2014/main" id="{8761B10B-00D6-8477-1DD7-9441179CD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43353F6-1BDB-CCC8-0B8F-55ABD66710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0E8D28D-B73A-6E59-57DE-C8414DE1168C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1F6C68D-4E2E-BD85-B1DD-E5F92D8198AD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D2947BAD-89BC-F5D6-AFDA-31B470C2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>
                <a:extLst>
                  <a:ext uri="{FF2B5EF4-FFF2-40B4-BE49-F238E27FC236}">
                    <a16:creationId xmlns:a16="http://schemas.microsoft.com/office/drawing/2014/main" id="{DCEA465D-3B34-EF7B-6103-052606232DE0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>
                <a:extLst>
                  <a:ext uri="{FF2B5EF4-FFF2-40B4-BE49-F238E27FC236}">
                    <a16:creationId xmlns:a16="http://schemas.microsoft.com/office/drawing/2014/main" id="{0B476BB9-D4A7-AB43-298B-369DC1F84CE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BA4C3830-8E01-3B5D-9CBD-142EABB06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2D8FB0FC-A97C-3D18-4CFC-B344E96FD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851860-AFC9-F8EB-4239-8131ABDF8E1A}"/>
                  </a:ext>
                </a:extLst>
              </p:cNvPr>
              <p:cNvSpPr/>
              <p:nvPr/>
            </p:nvSpPr>
            <p:spPr>
              <a:xfrm>
                <a:off x="541781" y="1641425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F9B99FF-FE1D-FA23-DAEA-67E4F7BD468F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8B32001-AF77-3358-731F-0101366F17D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14">
            <a:extLst>
              <a:ext uri="{FF2B5EF4-FFF2-40B4-BE49-F238E27FC236}">
                <a16:creationId xmlns:a16="http://schemas.microsoft.com/office/drawing/2014/main" id="{0CDA569D-F6EE-47AB-BE4C-408DA013C764}"/>
              </a:ext>
            </a:extLst>
          </p:cNvPr>
          <p:cNvSpPr/>
          <p:nvPr/>
        </p:nvSpPr>
        <p:spPr>
          <a:xfrm>
            <a:off x="6759044" y="1752485"/>
            <a:ext cx="124412" cy="41225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모서리 15"/>
          <p:cNvSpPr/>
          <p:nvPr/>
        </p:nvSpPr>
        <p:spPr>
          <a:xfrm>
            <a:off x="6621563" y="5080722"/>
            <a:ext cx="399373" cy="96532"/>
          </a:xfrm>
          <a:prstGeom prst="roundRect">
            <a:avLst>
              <a:gd name="adj" fmla="val 50000"/>
            </a:avLst>
          </a:prstGeom>
          <a:solidFill>
            <a:srgbClr val="A1D7D9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설명선: 굽은 선(테두리 없음) 16"/>
          <p:cNvSpPr/>
          <p:nvPr/>
        </p:nvSpPr>
        <p:spPr>
          <a:xfrm>
            <a:off x="8437114" y="3546724"/>
            <a:ext cx="2915177" cy="1400041"/>
          </a:xfrm>
          <a:prstGeom prst="callout2">
            <a:avLst>
              <a:gd name="adj1" fmla="val 50727"/>
              <a:gd name="adj2" fmla="val -2010"/>
              <a:gd name="adj3" fmla="val 55854"/>
              <a:gd name="adj4" fmla="val -21066"/>
              <a:gd name="adj5" fmla="val 113067"/>
              <a:gd name="adj6" fmla="val -399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prstClr val="black">
                    <a:lumMod val="65000"/>
                    <a:lumOff val="35000"/>
                  </a:prstClr>
                </a:solidFill>
              </a:rPr>
              <a:t>Q&amp;A </a:t>
            </a:r>
            <a:r>
              <a:rPr lang="en-US" altLang="ko-KR" sz="2600" b="1">
                <a:solidFill>
                  <a:prstClr val="black">
                    <a:lumMod val="65000"/>
                    <a:lumOff val="35000"/>
                  </a:prstClr>
                </a:solidFill>
              </a:rPr>
              <a:t>18%</a:t>
            </a:r>
            <a:endParaRPr lang="en-US" altLang="ko-KR" sz="2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496B2A3-FCE8-4DC6-A1A5-D42C95F98A99}"/>
              </a:ext>
            </a:extLst>
          </p:cNvPr>
          <p:cNvGraphicFramePr>
            <a:graphicFrameLocks noGrp="1"/>
          </p:cNvGraphicFramePr>
          <p:nvPr/>
        </p:nvGraphicFramePr>
        <p:xfrm>
          <a:off x="5940923" y="1415400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3" name="사각형: 둥근 모서리 18">
            <a:extLst>
              <a:ext uri="{FF2B5EF4-FFF2-40B4-BE49-F238E27FC236}">
                <a16:creationId xmlns:a16="http://schemas.microsoft.com/office/drawing/2014/main" id="{85E0ECA8-E038-4645-94E6-9F4C0108F562}"/>
              </a:ext>
            </a:extLst>
          </p:cNvPr>
          <p:cNvSpPr/>
          <p:nvPr/>
        </p:nvSpPr>
        <p:spPr>
          <a:xfrm>
            <a:off x="5265632" y="1752485"/>
            <a:ext cx="124412" cy="4122551"/>
          </a:xfrm>
          <a:prstGeom prst="roundRect">
            <a:avLst>
              <a:gd name="adj" fmla="val 50000"/>
            </a:avLst>
          </a:prstGeom>
          <a:solidFill>
            <a:srgbClr val="A1D7D9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모서리 19"/>
          <p:cNvSpPr/>
          <p:nvPr/>
        </p:nvSpPr>
        <p:spPr>
          <a:xfrm>
            <a:off x="5128151" y="2489284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설명선: 굽은 선(테두리 없음) 20"/>
          <p:cNvSpPr/>
          <p:nvPr/>
        </p:nvSpPr>
        <p:spPr>
          <a:xfrm flipH="1">
            <a:off x="1400168" y="1460039"/>
            <a:ext cx="2633943" cy="3798922"/>
          </a:xfrm>
          <a:prstGeom prst="callout2">
            <a:avLst>
              <a:gd name="adj1" fmla="val 50727"/>
              <a:gd name="adj2" fmla="val -2010"/>
              <a:gd name="adj3" fmla="val 49928"/>
              <a:gd name="adj4" fmla="val -22603"/>
              <a:gd name="adj5" fmla="val 28165"/>
              <a:gd name="adj6" fmla="val -3587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400" b="1">
                <a:solidFill>
                  <a:prstClr val="black">
                    <a:lumMod val="65000"/>
                    <a:lumOff val="35000"/>
                  </a:prstClr>
                </a:solidFill>
              </a:rPr>
              <a:t>프로젝트</a:t>
            </a:r>
            <a:r>
              <a:rPr lang="ko-KR" altLang="en-US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600" b="1">
                <a:solidFill>
                  <a:prstClr val="black">
                    <a:lumMod val="65000"/>
                    <a:lumOff val="35000"/>
                  </a:prstClr>
                </a:solidFill>
              </a:rPr>
              <a:t>82%</a:t>
            </a:r>
            <a:endParaRPr lang="en-US" altLang="ko-KR" sz="2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ⅰ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소개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  ⅱ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팀원 소개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  ⅲ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UI &amp;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화면구성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  ⅳ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데이터베이스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      설계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  ⅴ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</a:t>
            </a: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722304" y="925617"/>
            <a:ext cx="2572926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마이 페이지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308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상단 메뉴바를 통해 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내부 페이지 이동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개인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내부 페이지 중 현재 페이지에 기호 표시 및 글자 굵기 굵게 표기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8" y="2376065"/>
            <a:ext cx="4745393" cy="7374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회원 정보 표기 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회원에 대한 정보 표기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▶ 회원가입 시 상세 정보란에 입력하지 않은 정보는 회색 색상으로 따로 표시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8" y="3260272"/>
            <a:ext cx="4745393" cy="6308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정보 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버튼을 통해 마이페이지 정보 변경 페이지로 바로 이동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D53F2-E739-440B-9633-B536BF77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88" y="948257"/>
            <a:ext cx="3969682" cy="52789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C38568-11DD-400F-AB90-D34CCCC998DA}"/>
              </a:ext>
            </a:extLst>
          </p:cNvPr>
          <p:cNvSpPr/>
          <p:nvPr/>
        </p:nvSpPr>
        <p:spPr>
          <a:xfrm>
            <a:off x="1592135" y="1093209"/>
            <a:ext cx="3841788" cy="85844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F2E421-AA45-4DF0-BE7B-A190133FBC78}"/>
              </a:ext>
            </a:extLst>
          </p:cNvPr>
          <p:cNvSpPr/>
          <p:nvPr/>
        </p:nvSpPr>
        <p:spPr>
          <a:xfrm>
            <a:off x="1528187" y="2209052"/>
            <a:ext cx="3923177" cy="387887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4AE57E-7556-4546-8457-F0649822A4FF}"/>
              </a:ext>
            </a:extLst>
          </p:cNvPr>
          <p:cNvSpPr/>
          <p:nvPr/>
        </p:nvSpPr>
        <p:spPr>
          <a:xfrm>
            <a:off x="2703011" y="3136784"/>
            <a:ext cx="1468449" cy="45096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491252" y="930885"/>
            <a:ext cx="3035023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마이 페이지 정보 변경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308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사진 변경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버튼을 통해 마이 페이지 및 여러 활동에 표기 될 프로필 사진 업로드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8" y="2376065"/>
            <a:ext cx="4745393" cy="76071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회원 정보 변경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데이터베이스에서 변경이 되면 안되는 정보들은 수정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내용 입력 란에 수정 정보를 입력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8" y="3307884"/>
            <a:ext cx="4745393" cy="6308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정보 수정 완료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버튼을 통해 마이페이지 정보 변경 완료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EBB64-8752-4186-BB75-1F5C8EF3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46" y="1316767"/>
            <a:ext cx="4177543" cy="458063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D224EA-39DA-47A5-AB95-186C5860E802}"/>
              </a:ext>
            </a:extLst>
          </p:cNvPr>
          <p:cNvSpPr/>
          <p:nvPr/>
        </p:nvSpPr>
        <p:spPr>
          <a:xfrm>
            <a:off x="2296062" y="2924299"/>
            <a:ext cx="652092" cy="25978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32D486-B2DF-43E9-98F8-2256CEEC7B05}"/>
              </a:ext>
            </a:extLst>
          </p:cNvPr>
          <p:cNvSpPr/>
          <p:nvPr/>
        </p:nvSpPr>
        <p:spPr>
          <a:xfrm>
            <a:off x="2452306" y="3263532"/>
            <a:ext cx="1697069" cy="41038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30DCE6-B99A-4DCE-AE4A-2B8A477769BB}"/>
              </a:ext>
            </a:extLst>
          </p:cNvPr>
          <p:cNvSpPr/>
          <p:nvPr/>
        </p:nvSpPr>
        <p:spPr>
          <a:xfrm>
            <a:off x="1439239" y="3685189"/>
            <a:ext cx="4151550" cy="221221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491252" y="930885"/>
            <a:ext cx="3035023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나의 활동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6071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나의 캘린더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캘린더를 통해 가입된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일정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연도 변경을 통해 가입 후 현재까지의 일정 확인 가능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8" y="2454895"/>
            <a:ext cx="4745393" cy="93181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목표 수행 현황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목표 수행 현황 월별로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월에 수행한 퀘스트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수행 완료한 퀘스트 옆엔 완료라는 초록색 글자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8" y="3502719"/>
            <a:ext cx="4745393" cy="93181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목표 달성 현황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연도 별 목표 달성 현황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연도 변경을 통해 가입 후 현재까지의 목표 달성 현황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프로세스 그래프 형식으로 월별 달성 현황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CA8EA-FA79-4490-ADE6-4FDFDCE5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24" y="1498374"/>
            <a:ext cx="4689870" cy="41624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548EE3-869D-4A3F-953D-936DC30A28FE}"/>
              </a:ext>
            </a:extLst>
          </p:cNvPr>
          <p:cNvSpPr/>
          <p:nvPr/>
        </p:nvSpPr>
        <p:spPr>
          <a:xfrm>
            <a:off x="2254470" y="1606535"/>
            <a:ext cx="3565224" cy="10662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D2E235-C413-4209-9E72-7995B5F43479}"/>
              </a:ext>
            </a:extLst>
          </p:cNvPr>
          <p:cNvSpPr/>
          <p:nvPr/>
        </p:nvSpPr>
        <p:spPr>
          <a:xfrm>
            <a:off x="2217199" y="2845229"/>
            <a:ext cx="3565224" cy="113461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E4FE86-1D1F-4116-9B08-69773AD2C805}"/>
              </a:ext>
            </a:extLst>
          </p:cNvPr>
          <p:cNvSpPr/>
          <p:nvPr/>
        </p:nvSpPr>
        <p:spPr>
          <a:xfrm>
            <a:off x="2219701" y="4134683"/>
            <a:ext cx="3562722" cy="155764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개인 </a:t>
            </a: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인증 게시판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9512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개인 인증 게시물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검색해 개인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게시물을 찾는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 - </a:t>
            </a:r>
            <a:r>
              <a:rPr lang="ko-KR" altLang="en-US" sz="1000" dirty="0">
                <a:solidFill>
                  <a:schemeClr val="tx1"/>
                </a:solidFill>
              </a:rPr>
              <a:t>미리 지정한 인기 키워드를 통해 편리한 검색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7" y="2496973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인증 게시글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인증 게시글 작성 페이지로 바로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7" y="3199282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모임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게시판으로 바로 가기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모임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게시판으로 바로 이동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73195-2DCD-4359-A8D4-D46342207995}"/>
              </a:ext>
            </a:extLst>
          </p:cNvPr>
          <p:cNvSpPr/>
          <p:nvPr/>
        </p:nvSpPr>
        <p:spPr>
          <a:xfrm>
            <a:off x="6631807" y="3899732"/>
            <a:ext cx="4745393" cy="10786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게시물 미리 보기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개인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게시물 썸네일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게시물 </a:t>
            </a:r>
            <a:r>
              <a:rPr lang="ko-KR" altLang="en-US" sz="1000" dirty="0" err="1">
                <a:solidFill>
                  <a:schemeClr val="tx1"/>
                </a:solidFill>
              </a:rPr>
              <a:t>썸네일에</a:t>
            </a:r>
            <a:r>
              <a:rPr lang="ko-KR" altLang="en-US" sz="1000" dirty="0">
                <a:solidFill>
                  <a:schemeClr val="tx1"/>
                </a:solidFill>
              </a:rPr>
              <a:t> 마우스를 올려 놓을 시 해당 게시물의 좋아요 수와 댓글 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</a:rPr>
              <a:t>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슬라이드 버튼을 통해 더 많은 게시물 화면에 노출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37168-22E4-494E-B30E-4CA16FB9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0" y="1379233"/>
            <a:ext cx="5044180" cy="414829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4264F6-B849-4CDE-9FB7-739A73D1B265}"/>
              </a:ext>
            </a:extLst>
          </p:cNvPr>
          <p:cNvSpPr/>
          <p:nvPr/>
        </p:nvSpPr>
        <p:spPr>
          <a:xfrm>
            <a:off x="2045164" y="1514868"/>
            <a:ext cx="2784142" cy="43678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0C187B-EEC4-400A-BFB2-B0D212417AD6}"/>
              </a:ext>
            </a:extLst>
          </p:cNvPr>
          <p:cNvSpPr/>
          <p:nvPr/>
        </p:nvSpPr>
        <p:spPr>
          <a:xfrm>
            <a:off x="2846142" y="2099740"/>
            <a:ext cx="1138395" cy="27355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F98D11-ED66-4A57-B4FB-F86355A1955C}"/>
              </a:ext>
            </a:extLst>
          </p:cNvPr>
          <p:cNvSpPr/>
          <p:nvPr/>
        </p:nvSpPr>
        <p:spPr>
          <a:xfrm>
            <a:off x="4964598" y="1869636"/>
            <a:ext cx="874473" cy="55406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B8DE4B-A168-43EF-99F7-90D20EB9CF13}"/>
              </a:ext>
            </a:extLst>
          </p:cNvPr>
          <p:cNvSpPr/>
          <p:nvPr/>
        </p:nvSpPr>
        <p:spPr>
          <a:xfrm>
            <a:off x="937041" y="2461791"/>
            <a:ext cx="5000389" cy="30485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12795" y="947594"/>
            <a:ext cx="3383414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개인 </a:t>
            </a: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인증 게시물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0721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게시글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사진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슬라이드 버튼 및 화살표 버튼을 통해 다음 사진 확인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1807" y="2332905"/>
            <a:ext cx="4745393" cy="74455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게시글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작성 글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작성자가 지정한 해시태그를 통해 게시글 검색 시 해당 키워드를 포함한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</a:rPr>
              <a:t>게시글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노출 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1807" y="3227595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게시글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댓글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댓글 옆 좋아요 클릭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73195-2DCD-4359-A8D4-D46342207995}"/>
              </a:ext>
            </a:extLst>
          </p:cNvPr>
          <p:cNvSpPr/>
          <p:nvPr/>
        </p:nvSpPr>
        <p:spPr>
          <a:xfrm>
            <a:off x="6631807" y="3956359"/>
            <a:ext cx="4745393" cy="12535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게시글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기능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게시글 좋아요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댓글 더 보기 클릭 시 더 많은 댓글 표기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공유 버튼 을 통해 </a:t>
            </a:r>
            <a:r>
              <a:rPr lang="en-US" altLang="ko-KR" sz="1000" dirty="0">
                <a:solidFill>
                  <a:schemeClr val="tx1"/>
                </a:solidFill>
              </a:rPr>
              <a:t>SNS </a:t>
            </a:r>
            <a:r>
              <a:rPr lang="ko-KR" altLang="en-US" sz="1000" dirty="0">
                <a:solidFill>
                  <a:schemeClr val="tx1"/>
                </a:solidFill>
              </a:rPr>
              <a:t>공유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북마크 버튼을 통해 해당 게시글 </a:t>
            </a:r>
            <a:r>
              <a:rPr lang="ko-KR" altLang="en-US" sz="1000" dirty="0" err="1">
                <a:solidFill>
                  <a:schemeClr val="tx1"/>
                </a:solidFill>
              </a:rPr>
              <a:t>북마킹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댓글 </a:t>
            </a:r>
            <a:r>
              <a:rPr lang="ko-KR" altLang="en-US" sz="1000" dirty="0" err="1">
                <a:solidFill>
                  <a:schemeClr val="tx1"/>
                </a:solidFill>
              </a:rPr>
              <a:t>작성란</a:t>
            </a:r>
            <a:r>
              <a:rPr lang="ko-KR" altLang="en-US" sz="1000" dirty="0">
                <a:solidFill>
                  <a:schemeClr val="tx1"/>
                </a:solidFill>
              </a:rPr>
              <a:t> 이모티콘 버튼을 통해 이모티콘 사용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830EE-8B8E-4D16-AFDC-E151F61D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19" y="1328751"/>
            <a:ext cx="5085734" cy="4191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D9DB3E-E90E-4AA8-8DE9-150198341047}"/>
              </a:ext>
            </a:extLst>
          </p:cNvPr>
          <p:cNvSpPr/>
          <p:nvPr/>
        </p:nvSpPr>
        <p:spPr>
          <a:xfrm>
            <a:off x="6631806" y="5360087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다른 게시글 보기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이전 및 다음 버튼을 통해 다른 게시글 페이지로 이동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79AE02-01D3-439B-930F-6C4671BEFE5D}"/>
              </a:ext>
            </a:extLst>
          </p:cNvPr>
          <p:cNvSpPr/>
          <p:nvPr/>
        </p:nvSpPr>
        <p:spPr>
          <a:xfrm>
            <a:off x="1017643" y="2473844"/>
            <a:ext cx="2372224" cy="26026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4452F4-D844-45F4-A4FC-08E148B049DA}"/>
              </a:ext>
            </a:extLst>
          </p:cNvPr>
          <p:cNvSpPr/>
          <p:nvPr/>
        </p:nvSpPr>
        <p:spPr>
          <a:xfrm>
            <a:off x="3451337" y="2392227"/>
            <a:ext cx="2372223" cy="10367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CBD9C1-52C0-4F4A-946D-E9B4E87F4BDD}"/>
              </a:ext>
            </a:extLst>
          </p:cNvPr>
          <p:cNvSpPr/>
          <p:nvPr/>
        </p:nvSpPr>
        <p:spPr>
          <a:xfrm>
            <a:off x="3474286" y="3515655"/>
            <a:ext cx="2345408" cy="90113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C2BAB6-4424-4319-BA06-B60B3A945D37}"/>
              </a:ext>
            </a:extLst>
          </p:cNvPr>
          <p:cNvSpPr/>
          <p:nvPr/>
        </p:nvSpPr>
        <p:spPr>
          <a:xfrm>
            <a:off x="3441751" y="4438655"/>
            <a:ext cx="2372223" cy="68511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031CE3-5EF5-4E3D-86B3-A1465F4C36A3}"/>
              </a:ext>
            </a:extLst>
          </p:cNvPr>
          <p:cNvSpPr/>
          <p:nvPr/>
        </p:nvSpPr>
        <p:spPr>
          <a:xfrm>
            <a:off x="922352" y="5163152"/>
            <a:ext cx="4901208" cy="32534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001945" y="947594"/>
            <a:ext cx="4013645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개인 </a:t>
            </a: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인증 게시물 작성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0721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게시물 사진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게시물에 업로드 될 사진 파일 선택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1807" y="2332905"/>
            <a:ext cx="4745393" cy="100556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게시글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작성 글 입력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태그 작성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이모티콘 사용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작성 제한 글자 수 및 현재 작성 된 글자 수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1807" y="3488598"/>
            <a:ext cx="4745393" cy="77264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게시물 옵션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다른 사용자에게 표시 될 게시물의 배경테마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다른 사용자에게 노출 될 좋아요 및 댓글 수 숨기기 기능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73195-2DCD-4359-A8D4-D46342207995}"/>
              </a:ext>
            </a:extLst>
          </p:cNvPr>
          <p:cNvSpPr/>
          <p:nvPr/>
        </p:nvSpPr>
        <p:spPr>
          <a:xfrm>
            <a:off x="6631807" y="4403742"/>
            <a:ext cx="4745393" cy="70425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공유하기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게시글 공유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9041E-8757-4150-8415-900CA0B6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47" y="1535268"/>
            <a:ext cx="4712776" cy="398160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37542E-511D-4D6E-97C1-8A8D30BAEDC3}"/>
              </a:ext>
            </a:extLst>
          </p:cNvPr>
          <p:cNvSpPr/>
          <p:nvPr/>
        </p:nvSpPr>
        <p:spPr>
          <a:xfrm>
            <a:off x="1184905" y="2616816"/>
            <a:ext cx="2188916" cy="178692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650ED6-1626-4A30-82E5-A6F41CBFE65E}"/>
              </a:ext>
            </a:extLst>
          </p:cNvPr>
          <p:cNvSpPr/>
          <p:nvPr/>
        </p:nvSpPr>
        <p:spPr>
          <a:xfrm>
            <a:off x="3449599" y="1998949"/>
            <a:ext cx="2188916" cy="230959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40F6C9-3A11-47C7-A28E-8796C0BB827A}"/>
              </a:ext>
            </a:extLst>
          </p:cNvPr>
          <p:cNvSpPr/>
          <p:nvPr/>
        </p:nvSpPr>
        <p:spPr>
          <a:xfrm>
            <a:off x="3451377" y="4416785"/>
            <a:ext cx="2187138" cy="35543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89F4C6-591A-4E82-ABE9-38A7736B5972}"/>
              </a:ext>
            </a:extLst>
          </p:cNvPr>
          <p:cNvSpPr/>
          <p:nvPr/>
        </p:nvSpPr>
        <p:spPr>
          <a:xfrm>
            <a:off x="2905706" y="5003766"/>
            <a:ext cx="1056254" cy="3576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3DCE48-E970-47B5-87A9-D36AE2A2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1" y="948257"/>
            <a:ext cx="4850328" cy="5481572"/>
          </a:xfrm>
          <a:prstGeom prst="rect">
            <a:avLst/>
          </a:prstGeom>
        </p:spPr>
      </p:pic>
      <p:sp useBgFill="1">
        <p:nvSpPr>
          <p:cNvPr id="108" name="TextBox 107"/>
          <p:cNvSpPr txBox="1"/>
          <p:nvPr/>
        </p:nvSpPr>
        <p:spPr>
          <a:xfrm>
            <a:off x="7722304" y="925617"/>
            <a:ext cx="2572926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찾기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354E64-1009-4E41-BFD7-7E3497380734}"/>
              </a:ext>
            </a:extLst>
          </p:cNvPr>
          <p:cNvSpPr/>
          <p:nvPr/>
        </p:nvSpPr>
        <p:spPr>
          <a:xfrm>
            <a:off x="1786763" y="1578170"/>
            <a:ext cx="3251200" cy="52660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0"/>
            <a:ext cx="4745393" cy="77354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검색해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모임을 찾는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 - </a:t>
            </a:r>
            <a:r>
              <a:rPr lang="ko-KR" altLang="en-US" sz="1000" dirty="0">
                <a:solidFill>
                  <a:schemeClr val="tx1"/>
                </a:solidFill>
              </a:rPr>
              <a:t>미리 지정한 인기 키워드를 통해 편리한 검색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B1476C-37E3-4957-B56B-75B9C4AEC137}"/>
              </a:ext>
            </a:extLst>
          </p:cNvPr>
          <p:cNvSpPr/>
          <p:nvPr/>
        </p:nvSpPr>
        <p:spPr>
          <a:xfrm>
            <a:off x="2030172" y="2180067"/>
            <a:ext cx="1295105" cy="29513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9" y="2475201"/>
            <a:ext cx="4745393" cy="63835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만들기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모임 만들기 버튼을 통해 모임 생성 페이지 바로 이동</a:t>
            </a:r>
            <a:r>
              <a:rPr lang="en-US" altLang="ko-KR" sz="1000" dirty="0">
                <a:solidFill>
                  <a:schemeClr val="tx1"/>
                </a:solidFill>
              </a:rPr>
              <a:t>                 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CFB378-2486-4996-900A-43E915F22FDD}"/>
              </a:ext>
            </a:extLst>
          </p:cNvPr>
          <p:cNvSpPr/>
          <p:nvPr/>
        </p:nvSpPr>
        <p:spPr>
          <a:xfrm>
            <a:off x="3412363" y="2194581"/>
            <a:ext cx="1295105" cy="29513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8" y="3260272"/>
            <a:ext cx="4745393" cy="6308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가입한 모임 바로가기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가입한 모임이 있다면 가입한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상세보기 페이지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바로 이동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39BE4E-B8A5-4A1B-ABE1-4C0882F4C934}"/>
              </a:ext>
            </a:extLst>
          </p:cNvPr>
          <p:cNvSpPr/>
          <p:nvPr/>
        </p:nvSpPr>
        <p:spPr>
          <a:xfrm>
            <a:off x="1098835" y="4630057"/>
            <a:ext cx="1544270" cy="169625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1697B4-B509-49E0-87F1-C5ACBDD70708}"/>
              </a:ext>
            </a:extLst>
          </p:cNvPr>
          <p:cNvSpPr/>
          <p:nvPr/>
        </p:nvSpPr>
        <p:spPr>
          <a:xfrm>
            <a:off x="6636068" y="4037865"/>
            <a:ext cx="4745393" cy="10653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모임 상세보기 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박스 안은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대표 이미지 썸네일로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마우스를 올려 놓을 경우 모임에 대한 간략한 정보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상세보기 버튼을 통해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상세보기 페이지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이동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모임에 대한 좋아요 수와 멤버 수 하단 표기</a:t>
            </a:r>
          </a:p>
        </p:txBody>
      </p:sp>
    </p:spTree>
    <p:extLst>
      <p:ext uri="{BB962C8B-B14F-4D97-AF65-F5344CB8AC3E}">
        <p14:creationId xmlns:p14="http://schemas.microsoft.com/office/powerpoint/2010/main" val="4276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462346" y="925617"/>
            <a:ext cx="3092841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상세보기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5979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이미지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이미지 표시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9" y="2270250"/>
            <a:ext cx="4745393" cy="90305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모임 키워드 표시 및 좋아요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모임 키워드 표시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해당 키워드를 통해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찾기에서 검색 가능</a:t>
            </a:r>
            <a:r>
              <a:rPr lang="en-US" altLang="ko-KR" sz="1000" dirty="0">
                <a:solidFill>
                  <a:schemeClr val="tx1"/>
                </a:solidFill>
              </a:rPr>
              <a:t>                  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▶ 사용자가 좋아요 버튼을 누를 시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찾기에 노출 되는 모임 좋아요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ko-KR" altLang="en-US" sz="1000" dirty="0">
                <a:solidFill>
                  <a:schemeClr val="tx1"/>
                </a:solidFill>
              </a:rPr>
              <a:t> 수 증가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8" y="3267476"/>
            <a:ext cx="4745393" cy="90305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모임 가입하기 및 모임 일정 확인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모임 가입하기 버튼을 통해 해당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모임 일정 확인 버튼을 통해 모임 상세 일정 확인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05A6F-67EE-4296-A361-3D548A56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67" y="1007963"/>
            <a:ext cx="5009156" cy="51816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389232-5B67-4778-8236-C148ADD749A1}"/>
              </a:ext>
            </a:extLst>
          </p:cNvPr>
          <p:cNvSpPr/>
          <p:nvPr/>
        </p:nvSpPr>
        <p:spPr>
          <a:xfrm>
            <a:off x="2047773" y="1882211"/>
            <a:ext cx="1331542" cy="14959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5FBF4B-EA9B-42AB-8EBD-9D2AB13C2951}"/>
              </a:ext>
            </a:extLst>
          </p:cNvPr>
          <p:cNvSpPr/>
          <p:nvPr/>
        </p:nvSpPr>
        <p:spPr>
          <a:xfrm>
            <a:off x="3460345" y="1848605"/>
            <a:ext cx="1144015" cy="5328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D645C-1B75-4191-8B19-DCB5DB73BCD7}"/>
              </a:ext>
            </a:extLst>
          </p:cNvPr>
          <p:cNvSpPr/>
          <p:nvPr/>
        </p:nvSpPr>
        <p:spPr>
          <a:xfrm>
            <a:off x="3433818" y="3111682"/>
            <a:ext cx="1170542" cy="48708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9B0477-6D0D-4293-AA4D-DB857261D55C}"/>
              </a:ext>
            </a:extLst>
          </p:cNvPr>
          <p:cNvSpPr/>
          <p:nvPr/>
        </p:nvSpPr>
        <p:spPr>
          <a:xfrm>
            <a:off x="6636067" y="4279138"/>
            <a:ext cx="4745393" cy="59240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모임 일정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공지사항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채팅 탭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탭을 클릭함으로써 모임 일정 및 공지사항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채팅 확인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E89922-6896-48CB-BF13-BF25D6FCA7D3}"/>
              </a:ext>
            </a:extLst>
          </p:cNvPr>
          <p:cNvSpPr/>
          <p:nvPr/>
        </p:nvSpPr>
        <p:spPr>
          <a:xfrm>
            <a:off x="1304736" y="3711114"/>
            <a:ext cx="4311218" cy="36519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462346" y="925617"/>
            <a:ext cx="3092841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상세보기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0"/>
            <a:ext cx="4745393" cy="90305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모임 일정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공지 날짜 캘린더에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상세 공지 표기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모임 리더가 작성 가능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7" y="2607852"/>
            <a:ext cx="4745393" cy="82114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공지사항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게시판 형식의 모임 공지 게시판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모임 리더가 작성 가능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7" y="3555628"/>
            <a:ext cx="4745393" cy="5924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모임 채팅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모임에 가입한 모임 리더 및 </a:t>
            </a:r>
            <a:r>
              <a:rPr lang="ko-KR" altLang="en-US" sz="1000" dirty="0" err="1">
                <a:solidFill>
                  <a:schemeClr val="tx1"/>
                </a:solidFill>
              </a:rPr>
              <a:t>모임원</a:t>
            </a:r>
            <a:r>
              <a:rPr lang="ko-KR" altLang="en-US" sz="1000" dirty="0">
                <a:solidFill>
                  <a:schemeClr val="tx1"/>
                </a:solidFill>
              </a:rPr>
              <a:t> 간의 채팅 기능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3DF798-1AFB-49AC-806F-484C1436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93" y="925617"/>
            <a:ext cx="4406783" cy="532365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B846F0-7A58-41B7-AF19-512AE0D896A0}"/>
              </a:ext>
            </a:extLst>
          </p:cNvPr>
          <p:cNvSpPr/>
          <p:nvPr/>
        </p:nvSpPr>
        <p:spPr>
          <a:xfrm>
            <a:off x="2224547" y="1263626"/>
            <a:ext cx="2593696" cy="14422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926952-7E5E-4F8D-A29A-56FF303ACAB2}"/>
              </a:ext>
            </a:extLst>
          </p:cNvPr>
          <p:cNvSpPr/>
          <p:nvPr/>
        </p:nvSpPr>
        <p:spPr>
          <a:xfrm>
            <a:off x="1176411" y="3247697"/>
            <a:ext cx="4406783" cy="11536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3CE817-7BB7-45A7-A03F-D5A35BBB04DC}"/>
              </a:ext>
            </a:extLst>
          </p:cNvPr>
          <p:cNvSpPr/>
          <p:nvPr/>
        </p:nvSpPr>
        <p:spPr>
          <a:xfrm>
            <a:off x="2153749" y="4980638"/>
            <a:ext cx="2664494" cy="124002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인증 게시판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9512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인증 게시물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검색해 모임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게시물을 찾는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 - </a:t>
            </a:r>
            <a:r>
              <a:rPr lang="ko-KR" altLang="en-US" sz="1000" dirty="0">
                <a:solidFill>
                  <a:schemeClr val="tx1"/>
                </a:solidFill>
              </a:rPr>
              <a:t>미리 지정한 인기 키워드를 통해 편리한 검색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7" y="2496973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인증 게시글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인증 게시글 작성 페이지로 바로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67" y="3199282"/>
            <a:ext cx="4745393" cy="57863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개인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게시판으로 바로 가기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개인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게시판으로 바로 이동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9E8A3-077D-43BF-BC6B-38AEA6E4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48" y="1138758"/>
            <a:ext cx="4821861" cy="477462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5BF821-F3B8-4425-8CAD-E64F7ACB9271}"/>
              </a:ext>
            </a:extLst>
          </p:cNvPr>
          <p:cNvSpPr/>
          <p:nvPr/>
        </p:nvSpPr>
        <p:spPr>
          <a:xfrm>
            <a:off x="2233699" y="1692588"/>
            <a:ext cx="2407072" cy="56629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D9D32F-08E4-48EA-9ADF-88D127096C59}"/>
              </a:ext>
            </a:extLst>
          </p:cNvPr>
          <p:cNvSpPr/>
          <p:nvPr/>
        </p:nvSpPr>
        <p:spPr>
          <a:xfrm>
            <a:off x="2804318" y="2310216"/>
            <a:ext cx="1265173" cy="31200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2D6FEA-752D-440D-9978-EE5F8860BBBF}"/>
              </a:ext>
            </a:extLst>
          </p:cNvPr>
          <p:cNvSpPr/>
          <p:nvPr/>
        </p:nvSpPr>
        <p:spPr>
          <a:xfrm flipH="1">
            <a:off x="4856224" y="2165760"/>
            <a:ext cx="968811" cy="5290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73195-2DCD-4359-A8D4-D46342207995}"/>
              </a:ext>
            </a:extLst>
          </p:cNvPr>
          <p:cNvSpPr/>
          <p:nvPr/>
        </p:nvSpPr>
        <p:spPr>
          <a:xfrm>
            <a:off x="6631807" y="3899732"/>
            <a:ext cx="4745393" cy="10786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모임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인증 게시물 미리 보기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인증 게시물 썸네일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게시물 </a:t>
            </a:r>
            <a:r>
              <a:rPr lang="ko-KR" altLang="en-US" sz="1000" dirty="0" err="1">
                <a:solidFill>
                  <a:schemeClr val="tx1"/>
                </a:solidFill>
              </a:rPr>
              <a:t>썸네일에</a:t>
            </a:r>
            <a:r>
              <a:rPr lang="ko-KR" altLang="en-US" sz="1000" dirty="0">
                <a:solidFill>
                  <a:schemeClr val="tx1"/>
                </a:solidFill>
              </a:rPr>
              <a:t> 마우스를 올려 놓을 시 해당 게시물의 좋아요 수와 댓글 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</a:rPr>
              <a:t>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슬라이드 버튼을 통해 더 많은  게시물 화면에 노출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7DDEF7-7119-4948-9813-44DE9B8B63F7}"/>
              </a:ext>
            </a:extLst>
          </p:cNvPr>
          <p:cNvSpPr/>
          <p:nvPr/>
        </p:nvSpPr>
        <p:spPr>
          <a:xfrm>
            <a:off x="1084699" y="2767556"/>
            <a:ext cx="4745393" cy="314582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>
              <a:extLst>
                <a:ext uri="{FF2B5EF4-FFF2-40B4-BE49-F238E27FC236}">
                  <a16:creationId xmlns:a16="http://schemas.microsoft.com/office/drawing/2014/main" id="{891DD3AB-97A6-2650-0CB5-EE429E0CD23B}"/>
                </a:ext>
              </a:extLst>
            </p:cNvPr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785899-BF5E-4442-747E-F6B0213F3B37}"/>
                </a:ext>
              </a:extLst>
            </p:cNvPr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ABCD351-9E1C-E4E7-C8E8-FFEA70E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1CCD9B98-315A-623B-A48E-629644089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>
                <a:extLst>
                  <a:ext uri="{FF2B5EF4-FFF2-40B4-BE49-F238E27FC236}">
                    <a16:creationId xmlns:a16="http://schemas.microsoft.com/office/drawing/2014/main" id="{8761B10B-00D6-8477-1DD7-9441179CD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43353F6-1BDB-CCC8-0B8F-55ABD66710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0E8D28D-B73A-6E59-57DE-C8414DE1168C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1F6C68D-4E2E-BD85-B1DD-E5F92D8198AD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D2947BAD-89BC-F5D6-AFDA-31B470C2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>
                <a:extLst>
                  <a:ext uri="{FF2B5EF4-FFF2-40B4-BE49-F238E27FC236}">
                    <a16:creationId xmlns:a16="http://schemas.microsoft.com/office/drawing/2014/main" id="{DCEA465D-3B34-EF7B-6103-052606232DE0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>
                <a:extLst>
                  <a:ext uri="{FF2B5EF4-FFF2-40B4-BE49-F238E27FC236}">
                    <a16:creationId xmlns:a16="http://schemas.microsoft.com/office/drawing/2014/main" id="{0B476BB9-D4A7-AB43-298B-369DC1F84CE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BA4C3830-8E01-3B5D-9CBD-142EABB06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2D8FB0FC-A97C-3D18-4CFC-B344E96FD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851860-AFC9-F8EB-4239-8131ABDF8E1A}"/>
                  </a:ext>
                </a:extLst>
              </p:cNvPr>
              <p:cNvSpPr/>
              <p:nvPr/>
            </p:nvSpPr>
            <p:spPr>
              <a:xfrm>
                <a:off x="541781" y="1641425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F9B99FF-FE1D-FA23-DAEA-67E4F7BD468F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8B32001-AF77-3358-731F-0101366F17D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한쪽 모서리가 잘린 사각형 35"/>
          <p:cNvSpPr/>
          <p:nvPr/>
        </p:nvSpPr>
        <p:spPr>
          <a:xfrm flipH="1">
            <a:off x="1591629" y="2679860"/>
            <a:ext cx="2859314" cy="1596571"/>
          </a:xfrm>
          <a:prstGeom prst="snip1Rect">
            <a:avLst>
              <a:gd name="adj" fmla="val 34813"/>
            </a:avLst>
          </a:prstGeom>
          <a:solidFill>
            <a:schemeClr val="bg1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60715" y="4597091"/>
            <a:ext cx="2646060" cy="127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팀원 소개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쓰레깅들을 소개합니다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한쪽 모서리가 잘린 사각형 37"/>
          <p:cNvSpPr/>
          <p:nvPr/>
        </p:nvSpPr>
        <p:spPr>
          <a:xfrm flipH="1">
            <a:off x="4949374" y="2689386"/>
            <a:ext cx="2859314" cy="1596571"/>
          </a:xfrm>
          <a:prstGeom prst="snip1Rect">
            <a:avLst>
              <a:gd name="adj" fmla="val 34813"/>
            </a:avLst>
          </a:prstGeom>
          <a:solidFill>
            <a:schemeClr val="bg1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18460" y="4606617"/>
            <a:ext cx="2521142" cy="1687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소개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쓰담쓰담프로젝트를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소개합니다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한쪽 모서리가 잘린 사각형 39"/>
          <p:cNvSpPr/>
          <p:nvPr/>
        </p:nvSpPr>
        <p:spPr>
          <a:xfrm flipH="1">
            <a:off x="8257244" y="2698912"/>
            <a:ext cx="2859314" cy="1596571"/>
          </a:xfrm>
          <a:prstGeom prst="snip1Rect">
            <a:avLst>
              <a:gd name="adj" fmla="val 34246"/>
            </a:avLst>
          </a:prstGeom>
          <a:solidFill>
            <a:schemeClr val="bg1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426330" y="4616143"/>
            <a:ext cx="2521142" cy="95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06314" y="1288229"/>
            <a:ext cx="5823002" cy="82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200" b="1">
                <a:solidFill>
                  <a:prstClr val="black">
                    <a:lumMod val="75000"/>
                    <a:lumOff val="25000"/>
                  </a:prstClr>
                </a:solidFill>
              </a:rPr>
              <a:t>T</a:t>
            </a:r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</a:rPr>
              <a:t>able of </a:t>
            </a:r>
            <a:r>
              <a:rPr lang="en-US" altLang="ko-KR" sz="3200" b="1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</a:rPr>
              <a:t>ontents</a:t>
            </a:r>
          </a:p>
        </p:txBody>
      </p:sp>
      <p:sp>
        <p:nvSpPr>
          <p:cNvPr id="43" name="자유형 42"/>
          <p:cNvSpPr/>
          <p:nvPr/>
        </p:nvSpPr>
        <p:spPr>
          <a:xfrm>
            <a:off x="1591629" y="2679860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A1D7D9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4949374" y="2689386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A1D7D9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8257244" y="2698912"/>
            <a:ext cx="468085" cy="468085"/>
          </a:xfrm>
          <a:custGeom>
            <a:avLst/>
            <a:gdLst>
              <a:gd name="connsiteX0" fmla="*/ 0 w 468085"/>
              <a:gd name="connsiteY0" fmla="*/ 0 h 468085"/>
              <a:gd name="connsiteX1" fmla="*/ 468085 w 468085"/>
              <a:gd name="connsiteY1" fmla="*/ 0 h 468085"/>
              <a:gd name="connsiteX2" fmla="*/ 0 w 468085"/>
              <a:gd name="connsiteY2" fmla="*/ 468085 h 4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085" h="468085">
                <a:moveTo>
                  <a:pt x="0" y="0"/>
                </a:moveTo>
                <a:lnTo>
                  <a:pt x="468085" y="0"/>
                </a:lnTo>
                <a:lnTo>
                  <a:pt x="0" y="468085"/>
                </a:lnTo>
                <a:close/>
              </a:path>
            </a:pathLst>
          </a:custGeom>
          <a:solidFill>
            <a:srgbClr val="A1D7D9"/>
          </a:solidFill>
          <a:ln>
            <a:solidFill>
              <a:srgbClr val="A1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216000" bIns="288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5782" y="2704807"/>
            <a:ext cx="2311537" cy="157210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22170" y="2942652"/>
            <a:ext cx="2135418" cy="116319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70820" y="2771110"/>
            <a:ext cx="1693993" cy="14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생성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사진 등록 버튼을 통해 해당 모임을 대표하는 사진 등록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1807" y="2343165"/>
            <a:ext cx="4745393" cy="7119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상세 정보 및 가입 조건 기입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모임에 대한 상세 정보 기입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모임 가입에 대한 조건 설정 가능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79B02-4AC6-4327-BA3F-44DC758087FF}"/>
              </a:ext>
            </a:extLst>
          </p:cNvPr>
          <p:cNvSpPr/>
          <p:nvPr/>
        </p:nvSpPr>
        <p:spPr>
          <a:xfrm>
            <a:off x="6636070" y="3211895"/>
            <a:ext cx="4745393" cy="80802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키워드 설정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키워드를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- </a:t>
            </a:r>
            <a:r>
              <a:rPr lang="ko-KR" altLang="en-US" sz="1000" dirty="0">
                <a:solidFill>
                  <a:schemeClr val="tx1"/>
                </a:solidFill>
              </a:rPr>
              <a:t>키워드를 설정함으로써 모임 검색에 사용 될 키워드 추가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73195-2DCD-4359-A8D4-D46342207995}"/>
              </a:ext>
            </a:extLst>
          </p:cNvPr>
          <p:cNvSpPr/>
          <p:nvPr/>
        </p:nvSpPr>
        <p:spPr>
          <a:xfrm>
            <a:off x="6631807" y="4176680"/>
            <a:ext cx="4745393" cy="6625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모임 생성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모임 생성 완료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F8533-7A71-4F25-B104-A61DDCCB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85" y="1071324"/>
            <a:ext cx="4457700" cy="480696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75A628-EAF7-411B-992F-7D22AEA56BFF}"/>
              </a:ext>
            </a:extLst>
          </p:cNvPr>
          <p:cNvSpPr/>
          <p:nvPr/>
        </p:nvSpPr>
        <p:spPr>
          <a:xfrm>
            <a:off x="1593319" y="2267932"/>
            <a:ext cx="1382110" cy="205732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72D49-2F95-4B7D-B163-CE12885E954B}"/>
              </a:ext>
            </a:extLst>
          </p:cNvPr>
          <p:cNvSpPr/>
          <p:nvPr/>
        </p:nvSpPr>
        <p:spPr>
          <a:xfrm>
            <a:off x="3017231" y="2311473"/>
            <a:ext cx="2207912" cy="246396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3ADEE1-C9D5-4781-9E59-6ABDA2CE484B}"/>
              </a:ext>
            </a:extLst>
          </p:cNvPr>
          <p:cNvSpPr/>
          <p:nvPr/>
        </p:nvSpPr>
        <p:spPr>
          <a:xfrm>
            <a:off x="3017230" y="4839201"/>
            <a:ext cx="2472117" cy="38785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2AB79D-FA5B-4FCC-855F-0F3AB58A937C}"/>
              </a:ext>
            </a:extLst>
          </p:cNvPr>
          <p:cNvSpPr/>
          <p:nvPr/>
        </p:nvSpPr>
        <p:spPr>
          <a:xfrm>
            <a:off x="2618078" y="5362369"/>
            <a:ext cx="1213693" cy="36519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81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231883" y="921002"/>
            <a:ext cx="35537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공지사항 등록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1860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모임 공지사항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모임 상세 페이지에 표시 될 모임 공지사항 게시글 작성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모임 리더만 작성 가능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70" y="2424811"/>
            <a:ext cx="4745393" cy="7119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공지사항 등록 및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등록 버튼을 통해 모임 상세 페이지 공지사항 목록에 게시글 업로드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취소 버튼을 통해 모임 상세 페이지로 돌아가기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0AAFE-FA03-4309-854D-81396913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33" y="1351889"/>
            <a:ext cx="4574588" cy="428786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F5A165-307F-489D-B67D-49B906009049}"/>
              </a:ext>
            </a:extLst>
          </p:cNvPr>
          <p:cNvSpPr/>
          <p:nvPr/>
        </p:nvSpPr>
        <p:spPr>
          <a:xfrm>
            <a:off x="1165554" y="2508192"/>
            <a:ext cx="4574588" cy="259980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082A19-D02C-466F-AFD9-142B35E2FA33}"/>
              </a:ext>
            </a:extLst>
          </p:cNvPr>
          <p:cNvSpPr/>
          <p:nvPr/>
        </p:nvSpPr>
        <p:spPr>
          <a:xfrm>
            <a:off x="1940715" y="5170197"/>
            <a:ext cx="2931108" cy="33787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모임 생성 완료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카카오톡으로 공유하기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해당 버튼을 통해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가입 사실 카카오톡으로 공유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1807" y="2343165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링크 복사하기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버튼을 통해 가입한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모임 링크 복사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F3974-0DAE-4574-AC44-2B5806D5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6" y="1578169"/>
            <a:ext cx="4692525" cy="326800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649E9-CA96-42B7-9C8E-00B432497045}"/>
              </a:ext>
            </a:extLst>
          </p:cNvPr>
          <p:cNvSpPr/>
          <p:nvPr/>
        </p:nvSpPr>
        <p:spPr>
          <a:xfrm>
            <a:off x="1505308" y="3432253"/>
            <a:ext cx="1862005" cy="50587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20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lang="ko-KR" altLang="en-US" sz="220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챌린지</a:t>
            </a:r>
            <a:r>
              <a:rPr lang="ko-KR" altLang="en-US" sz="220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및 이벤트</a:t>
            </a:r>
            <a:endParaRPr lang="ko-KR" altLang="en-US" sz="22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113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  <a:ea typeface="맑은 고딕"/>
              </a:rPr>
              <a:t>챌린지</a:t>
            </a:r>
            <a:r>
              <a:rPr lang="ko-KR" altLang="en-US" sz="1200" b="1" dirty="0">
                <a:solidFill>
                  <a:schemeClr val="tx1"/>
                </a:solidFill>
                <a:ea typeface="맑은 고딕"/>
              </a:rPr>
              <a:t>, 이벤트 탭 분리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동일한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레이아웃으로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화면에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출력</a:t>
            </a: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선택되지 않은 버튼은 회색 배경으로 변경</a:t>
            </a:r>
            <a:endParaRPr lang="en-US" altLang="ko-KR" sz="10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755" y="2501503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2.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챌린지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이벤트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게시글</a:t>
            </a:r>
            <a:endParaRPr lang="ko-KR" altLang="en-US" sz="1200" b="1" dirty="0" err="1">
              <a:solidFill>
                <a:schemeClr val="tx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▶ 이미지 </a:t>
            </a:r>
            <a:r>
              <a:rPr lang="ko-KR" altLang="en-US" sz="1000" dirty="0" err="1">
                <a:solidFill>
                  <a:schemeClr val="tx1"/>
                </a:solidFill>
                <a:ea typeface="맑은 고딕"/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 해당 </a:t>
            </a:r>
            <a:r>
              <a:rPr lang="ko-KR" altLang="en-US" sz="1000" dirty="0" err="1">
                <a:solidFill>
                  <a:schemeClr val="tx1"/>
                </a:solidFill>
                <a:ea typeface="맑은 고딕"/>
              </a:rPr>
              <a:t>챌린지</a:t>
            </a:r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 혹은 이벤트 페이지로 랜딩 (페이지 내 게시글은 아님)</a:t>
            </a:r>
            <a:endParaRPr lang="en-US" altLang="ko-KR" sz="1000" dirty="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046B6013-CBFC-11E6-7138-437FAAF05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0" r="121" b="10617"/>
          <a:stretch/>
        </p:blipFill>
        <p:spPr>
          <a:xfrm>
            <a:off x="1043049" y="960759"/>
            <a:ext cx="4806542" cy="528226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649E9-CA96-42B7-9C8E-00B432497045}"/>
              </a:ext>
            </a:extLst>
          </p:cNvPr>
          <p:cNvSpPr/>
          <p:nvPr/>
        </p:nvSpPr>
        <p:spPr>
          <a:xfrm>
            <a:off x="2277203" y="1354071"/>
            <a:ext cx="2366706" cy="51576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FEFD93-F4B1-0AC0-5884-4C71565CE7FD}"/>
              </a:ext>
            </a:extLst>
          </p:cNvPr>
          <p:cNvSpPr/>
          <p:nvPr/>
        </p:nvSpPr>
        <p:spPr>
          <a:xfrm>
            <a:off x="1737865" y="1923096"/>
            <a:ext cx="3435485" cy="392002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9946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쓰레기통 찾기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5512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쓰레기통 위치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지역 키워드를 검색해 해당 지역 쓰레기통을 찾는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 - </a:t>
            </a:r>
            <a:r>
              <a:rPr lang="ko-KR" altLang="en-US" sz="1000" dirty="0">
                <a:solidFill>
                  <a:schemeClr val="tx1"/>
                </a:solidFill>
              </a:rPr>
              <a:t>미리 지정한 추천 키워드를 통해 편리한 검색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9" y="2510346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쓰레기통 개수 표시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현재 로드 된 지도에 표기 되어 있는 </a:t>
            </a:r>
            <a:r>
              <a:rPr lang="ko-KR" altLang="en-US" sz="1000" dirty="0" err="1">
                <a:solidFill>
                  <a:schemeClr val="tx1"/>
                </a:solidFill>
              </a:rPr>
              <a:t>쓰례기통</a:t>
            </a:r>
            <a:r>
              <a:rPr lang="ko-KR" altLang="en-US" sz="1000" dirty="0">
                <a:solidFill>
                  <a:schemeClr val="tx1"/>
                </a:solidFill>
              </a:rPr>
              <a:t> 개수 표시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DE973-D2CF-4864-85C8-340611B7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58" y="1168734"/>
            <a:ext cx="4402489" cy="47205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A7BD68-C9B7-4253-822F-A59A8338DEA9}"/>
              </a:ext>
            </a:extLst>
          </p:cNvPr>
          <p:cNvSpPr/>
          <p:nvPr/>
        </p:nvSpPr>
        <p:spPr>
          <a:xfrm>
            <a:off x="6636069" y="3282501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지도 안 쓰레기통 표시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현재 로드 된 지도에 쓰레기통 위치를 아이콘으로 표시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AE7A51-AE0F-4E1A-91A7-B2BD32D2188B}"/>
              </a:ext>
            </a:extLst>
          </p:cNvPr>
          <p:cNvSpPr/>
          <p:nvPr/>
        </p:nvSpPr>
        <p:spPr>
          <a:xfrm>
            <a:off x="6636069" y="4054656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지도 주소 표시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현재 로드 된 지도의 주소 표시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09B367-4A09-43FD-9AD3-C0DD18EB5122}"/>
              </a:ext>
            </a:extLst>
          </p:cNvPr>
          <p:cNvSpPr/>
          <p:nvPr/>
        </p:nvSpPr>
        <p:spPr>
          <a:xfrm>
            <a:off x="1816671" y="1850588"/>
            <a:ext cx="3229061" cy="5934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61C3DE-972F-4886-8174-B44BEEBD61C1}"/>
              </a:ext>
            </a:extLst>
          </p:cNvPr>
          <p:cNvSpPr/>
          <p:nvPr/>
        </p:nvSpPr>
        <p:spPr>
          <a:xfrm>
            <a:off x="4614434" y="2760661"/>
            <a:ext cx="746512" cy="36519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CB7D0B-AB07-41D0-9DE2-D02C64A285B2}"/>
              </a:ext>
            </a:extLst>
          </p:cNvPr>
          <p:cNvSpPr/>
          <p:nvPr/>
        </p:nvSpPr>
        <p:spPr>
          <a:xfrm>
            <a:off x="1559327" y="3135704"/>
            <a:ext cx="3651496" cy="242952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D5FE2D-DAC9-4105-82A1-CF232E945891}"/>
              </a:ext>
            </a:extLst>
          </p:cNvPr>
          <p:cNvSpPr/>
          <p:nvPr/>
        </p:nvSpPr>
        <p:spPr>
          <a:xfrm>
            <a:off x="2418911" y="5565228"/>
            <a:ext cx="1932328" cy="32400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플로깅</a:t>
            </a:r>
            <a:r>
              <a: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추천 코스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5512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 err="1">
                <a:solidFill>
                  <a:schemeClr val="tx1"/>
                </a:solidFill>
              </a:rPr>
              <a:t>플로깅</a:t>
            </a:r>
            <a:r>
              <a:rPr lang="ko-KR" altLang="en-US" sz="1200" b="1" dirty="0">
                <a:solidFill>
                  <a:schemeClr val="tx1"/>
                </a:solidFill>
              </a:rPr>
              <a:t> 추천 코스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지역 키워드를 검색해 해당 지역 </a:t>
            </a:r>
            <a:r>
              <a:rPr lang="ko-KR" altLang="en-US" sz="1000" dirty="0" err="1">
                <a:solidFill>
                  <a:schemeClr val="tx1"/>
                </a:solidFill>
              </a:rPr>
              <a:t>플로깅</a:t>
            </a:r>
            <a:r>
              <a:rPr lang="ko-KR" altLang="en-US" sz="1000" dirty="0">
                <a:solidFill>
                  <a:schemeClr val="tx1"/>
                </a:solidFill>
              </a:rPr>
              <a:t> 추천 코스를 찾는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  - </a:t>
            </a:r>
            <a:r>
              <a:rPr lang="ko-KR" altLang="en-US" sz="1000" dirty="0">
                <a:solidFill>
                  <a:schemeClr val="tx1"/>
                </a:solidFill>
              </a:rPr>
              <a:t>미리 지정한 추천 키워드를 통해 편리한 검색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069" y="2510346"/>
            <a:ext cx="4745393" cy="75512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지도에 추천 코스 표기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추천 코스를 실선으로 표기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▶ 해당 실선 </a:t>
            </a:r>
            <a:r>
              <a:rPr lang="ko-KR" altLang="en-US" sz="1000" dirty="0" err="1">
                <a:solidFill>
                  <a:schemeClr val="tx1"/>
                </a:solidFill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</a:rPr>
              <a:t> 소요시간 및 거리 확인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A7BD68-C9B7-4253-822F-A59A8338DEA9}"/>
              </a:ext>
            </a:extLst>
          </p:cNvPr>
          <p:cNvSpPr/>
          <p:nvPr/>
        </p:nvSpPr>
        <p:spPr>
          <a:xfrm>
            <a:off x="6636069" y="3503225"/>
            <a:ext cx="4745393" cy="60246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지도 주소 표시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▶ 현재 로드 된 지도의 주소 표시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330E4-E056-424A-83D6-55288DDD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97" y="1104674"/>
            <a:ext cx="4237269" cy="498817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EC5593-80B6-433F-830B-AA1E24D7B1B3}"/>
              </a:ext>
            </a:extLst>
          </p:cNvPr>
          <p:cNvSpPr/>
          <p:nvPr/>
        </p:nvSpPr>
        <p:spPr>
          <a:xfrm>
            <a:off x="1822705" y="1823192"/>
            <a:ext cx="3229061" cy="5934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986A03-2427-4B4C-8C35-6A581C3F89EC}"/>
              </a:ext>
            </a:extLst>
          </p:cNvPr>
          <p:cNvSpPr/>
          <p:nvPr/>
        </p:nvSpPr>
        <p:spPr>
          <a:xfrm>
            <a:off x="1437571" y="3135128"/>
            <a:ext cx="4060300" cy="261819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5B6CED-E769-4A6A-8639-3318544C81B9}"/>
              </a:ext>
            </a:extLst>
          </p:cNvPr>
          <p:cNvSpPr/>
          <p:nvPr/>
        </p:nvSpPr>
        <p:spPr>
          <a:xfrm>
            <a:off x="2336652" y="5792878"/>
            <a:ext cx="2190065" cy="24622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200" dirty="0">
                <a:solidFill>
                  <a:srgbClr val="FFFFFF"/>
                </a:solidFill>
                <a:latin typeface="맑은 고딕"/>
                <a:ea typeface="맑은 고딕"/>
              </a:rPr>
              <a:t>FAQ</a:t>
            </a:r>
            <a:endParaRPr 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61235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1.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FAQ문의글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작성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타이틀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섹션</a:t>
            </a:r>
            <a:endParaRPr lang="en-US" altLang="ko-KR" sz="1200" b="1" dirty="0">
              <a:solidFill>
                <a:schemeClr val="tx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000" dirty="0" err="1">
                <a:solidFill>
                  <a:schemeClr val="tx1"/>
                </a:solidFill>
                <a:ea typeface="+mn-lt"/>
                <a:cs typeface="+mn-lt"/>
              </a:rPr>
              <a:t>FAQ에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없는 문의사항은 바로 문의 넣을 수 있도록 </a:t>
            </a:r>
            <a:r>
              <a:rPr lang="ko-KR" altLang="en-US" sz="1000" dirty="0" err="1">
                <a:solidFill>
                  <a:schemeClr val="tx1"/>
                </a:solidFill>
                <a:ea typeface="+mn-lt"/>
                <a:cs typeface="+mn-lt"/>
              </a:rPr>
              <a:t>문의글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작성 페이지 랜딩 버튼 추가</a:t>
            </a:r>
            <a:endParaRPr lang="ko-KR" altLang="en-US" sz="1000" dirty="0">
              <a:solidFill>
                <a:schemeClr val="tx1"/>
              </a:solidFill>
              <a:ea typeface="맑은 고딕" panose="020F0502020204030204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755" y="2442126"/>
            <a:ext cx="4745393" cy="79048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2. FAQ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아코디언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탭 </a:t>
            </a:r>
          </a:p>
          <a:p>
            <a:endParaRPr lang="en-US" altLang="ko-KR" sz="1200" b="1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▶ 맨 첫 번째 질문은 펼쳐진 것이 디폴트</a:t>
            </a: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원하는 질문 탭 </a:t>
            </a:r>
            <a:r>
              <a:rPr lang="ko-KR" altLang="en-US" sz="1000" dirty="0" err="1">
                <a:solidFill>
                  <a:schemeClr val="tx1"/>
                </a:solidFill>
                <a:ea typeface="+mn-lt"/>
                <a:cs typeface="+mn-lt"/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답변 내용 </a:t>
            </a:r>
            <a:r>
              <a:rPr lang="ko-KR" altLang="en-US" sz="1000" dirty="0" err="1">
                <a:solidFill>
                  <a:schemeClr val="tx1"/>
                </a:solidFill>
                <a:ea typeface="+mn-lt"/>
                <a:cs typeface="+mn-lt"/>
              </a:rPr>
              <a:t>스르륵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보이도록 세팅</a:t>
            </a:r>
            <a:endParaRPr lang="ko-KR" altLang="en-US" sz="1000" dirty="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4" name="그림 10">
            <a:extLst>
              <a:ext uri="{FF2B5EF4-FFF2-40B4-BE49-F238E27FC236}">
                <a16:creationId xmlns:a16="http://schemas.microsoft.com/office/drawing/2014/main" id="{F74D042D-0270-D0F5-996F-08A3B3716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" r="101" b="12696"/>
          <a:stretch/>
        </p:blipFill>
        <p:spPr>
          <a:xfrm>
            <a:off x="1028205" y="1515265"/>
            <a:ext cx="4865919" cy="41604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649E9-CA96-42B7-9C8E-00B432497045}"/>
              </a:ext>
            </a:extLst>
          </p:cNvPr>
          <p:cNvSpPr/>
          <p:nvPr/>
        </p:nvSpPr>
        <p:spPr>
          <a:xfrm>
            <a:off x="2856125" y="2145759"/>
            <a:ext cx="1208862" cy="29805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FEFD93-F4B1-0AC0-5884-4C71565CE7FD}"/>
              </a:ext>
            </a:extLst>
          </p:cNvPr>
          <p:cNvSpPr/>
          <p:nvPr/>
        </p:nvSpPr>
        <p:spPr>
          <a:xfrm>
            <a:off x="1698280" y="2591083"/>
            <a:ext cx="3564135" cy="267311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367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2" y="25704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</a:t>
            </a:r>
            <a:r>
              <a:rPr lang="ko-KR" altLang="en-US" sz="2400" i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108" name="TextBox 107"/>
          <p:cNvSpPr txBox="1"/>
          <p:nvPr/>
        </p:nvSpPr>
        <p:spPr>
          <a:xfrm>
            <a:off x="7371782" y="925617"/>
            <a:ext cx="3273969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20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고객센터 | </a:t>
            </a:r>
            <a:r>
              <a:rPr lang="ko-KR" altLang="en-US" sz="220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문의글</a:t>
            </a:r>
            <a:r>
              <a:rPr lang="ko-KR" altLang="en-US" sz="220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작성</a:t>
            </a:r>
            <a:endParaRPr lang="ko-KR" altLang="en-US" sz="22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ECBECF-6ECA-4FD1-B01D-31455D8F8942}"/>
              </a:ext>
            </a:extLst>
          </p:cNvPr>
          <p:cNvCxnSpPr/>
          <p:nvPr/>
        </p:nvCxnSpPr>
        <p:spPr>
          <a:xfrm>
            <a:off x="6066971" y="948257"/>
            <a:ext cx="0" cy="5301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82461F-7D2F-4833-BF5C-5801070D5EE5}"/>
              </a:ext>
            </a:extLst>
          </p:cNvPr>
          <p:cNvSpPr/>
          <p:nvPr/>
        </p:nvSpPr>
        <p:spPr>
          <a:xfrm>
            <a:off x="6636070" y="1578171"/>
            <a:ext cx="4745393" cy="7113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1.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문의글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작성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타이틀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섹션</a:t>
            </a:r>
            <a:endParaRPr lang="en-US" altLang="ko-KR" sz="1200" b="1">
              <a:solidFill>
                <a:schemeClr val="tx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문의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답변 방법 공지 및 자주 묻는 질문 페이지 랜딩 버튼 추가</a:t>
            </a:r>
          </a:p>
          <a:p>
            <a:r>
              <a:rPr lang="ko-KR" altLang="en-US" sz="1000" dirty="0">
                <a:solidFill>
                  <a:schemeClr val="tx1"/>
                </a:solidFill>
                <a:ea typeface="맑은 고딕" panose="020F0502020204030204"/>
              </a:rPr>
              <a:t>    - 직원의 리소스를 줄이기 위해 자주 묻는 질문 페이지로 이동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E8C834-8628-41CC-BA09-5063619BF70A}"/>
              </a:ext>
            </a:extLst>
          </p:cNvPr>
          <p:cNvSpPr/>
          <p:nvPr/>
        </p:nvSpPr>
        <p:spPr>
          <a:xfrm>
            <a:off x="6636755" y="2442126"/>
            <a:ext cx="4745393" cy="929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2.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문의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정보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내용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입력칸</a:t>
            </a:r>
          </a:p>
          <a:p>
            <a:endParaRPr lang="en-US" altLang="ko-KR" sz="1200" b="1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▶ </a:t>
            </a:r>
            <a:r>
              <a:rPr lang="ko-KR" altLang="en-US" sz="1000" dirty="0" err="1">
                <a:solidFill>
                  <a:schemeClr val="tx1"/>
                </a:solidFill>
                <a:ea typeface="맑은 고딕"/>
              </a:rPr>
              <a:t>소셜계정으로</a:t>
            </a:r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 로그인 한 회원들도 메일로 답변 받을 수 있도록 메일 </a:t>
            </a:r>
            <a:r>
              <a:rPr lang="ko-KR" altLang="en-US" sz="1000" dirty="0" err="1">
                <a:solidFill>
                  <a:schemeClr val="tx1"/>
                </a:solidFill>
                <a:ea typeface="맑은 고딕"/>
              </a:rPr>
              <a:t>입력칸</a:t>
            </a:r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 활성화</a:t>
            </a: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문의 유형은 총 3가지 (악성 회원 및 모임 신고도 모임 유형에 추가함)</a:t>
            </a: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아이디(이메일 주소)외 </a:t>
            </a:r>
            <a:r>
              <a:rPr lang="ko-KR" altLang="en-US" sz="1000" dirty="0" err="1">
                <a:solidFill>
                  <a:schemeClr val="tx1"/>
                </a:solidFill>
                <a:ea typeface="+mn-lt"/>
                <a:cs typeface="+mn-lt"/>
              </a:rPr>
              <a:t>입력칸들은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 모두 선택 입력</a:t>
            </a:r>
            <a:endParaRPr lang="ko-KR" dirty="0">
              <a:solidFill>
                <a:schemeClr val="tx1"/>
              </a:solidFill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F084B767-AE19-5D46-FB80-90C4ED93F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1" r="93" b="12584"/>
          <a:stretch/>
        </p:blipFill>
        <p:spPr>
          <a:xfrm>
            <a:off x="835231" y="1257563"/>
            <a:ext cx="5133116" cy="453906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649E9-CA96-42B7-9C8E-00B432497045}"/>
              </a:ext>
            </a:extLst>
          </p:cNvPr>
          <p:cNvSpPr/>
          <p:nvPr/>
        </p:nvSpPr>
        <p:spPr>
          <a:xfrm>
            <a:off x="2796748" y="1888461"/>
            <a:ext cx="1208862" cy="36732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FEFD93-F4B1-0AC0-5884-4C71565CE7FD}"/>
              </a:ext>
            </a:extLst>
          </p:cNvPr>
          <p:cNvSpPr/>
          <p:nvPr/>
        </p:nvSpPr>
        <p:spPr>
          <a:xfrm>
            <a:off x="1158943" y="2358524"/>
            <a:ext cx="4454784" cy="30887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C0310B-2F45-0BC4-34FE-CBDC0162CA63}"/>
              </a:ext>
            </a:extLst>
          </p:cNvPr>
          <p:cNvSpPr/>
          <p:nvPr/>
        </p:nvSpPr>
        <p:spPr>
          <a:xfrm>
            <a:off x="2440488" y="5485694"/>
            <a:ext cx="1881797" cy="27826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7BC72-4868-6228-89D9-88D26122F834}"/>
              </a:ext>
            </a:extLst>
          </p:cNvPr>
          <p:cNvSpPr/>
          <p:nvPr/>
        </p:nvSpPr>
        <p:spPr>
          <a:xfrm>
            <a:off x="6636069" y="3547495"/>
            <a:ext cx="4745393" cy="7113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1200"/>
                      <a:gd name="connsiteY0" fmla="*/ 0 h 526600"/>
                      <a:gd name="connsiteX1" fmla="*/ 606891 w 3251200"/>
                      <a:gd name="connsiteY1" fmla="*/ 0 h 526600"/>
                      <a:gd name="connsiteX2" fmla="*/ 1181269 w 3251200"/>
                      <a:gd name="connsiteY2" fmla="*/ 0 h 526600"/>
                      <a:gd name="connsiteX3" fmla="*/ 1755648 w 3251200"/>
                      <a:gd name="connsiteY3" fmla="*/ 0 h 526600"/>
                      <a:gd name="connsiteX4" fmla="*/ 2199979 w 3251200"/>
                      <a:gd name="connsiteY4" fmla="*/ 0 h 526600"/>
                      <a:gd name="connsiteX5" fmla="*/ 2676821 w 3251200"/>
                      <a:gd name="connsiteY5" fmla="*/ 0 h 526600"/>
                      <a:gd name="connsiteX6" fmla="*/ 3251200 w 3251200"/>
                      <a:gd name="connsiteY6" fmla="*/ 0 h 526600"/>
                      <a:gd name="connsiteX7" fmla="*/ 3251200 w 3251200"/>
                      <a:gd name="connsiteY7" fmla="*/ 526600 h 526600"/>
                      <a:gd name="connsiteX8" fmla="*/ 2709333 w 3251200"/>
                      <a:gd name="connsiteY8" fmla="*/ 526600 h 526600"/>
                      <a:gd name="connsiteX9" fmla="*/ 2265003 w 3251200"/>
                      <a:gd name="connsiteY9" fmla="*/ 526600 h 526600"/>
                      <a:gd name="connsiteX10" fmla="*/ 1820672 w 3251200"/>
                      <a:gd name="connsiteY10" fmla="*/ 526600 h 526600"/>
                      <a:gd name="connsiteX11" fmla="*/ 1246293 w 3251200"/>
                      <a:gd name="connsiteY11" fmla="*/ 526600 h 526600"/>
                      <a:gd name="connsiteX12" fmla="*/ 769451 w 3251200"/>
                      <a:gd name="connsiteY12" fmla="*/ 526600 h 526600"/>
                      <a:gd name="connsiteX13" fmla="*/ 0 w 3251200"/>
                      <a:gd name="connsiteY13" fmla="*/ 526600 h 526600"/>
                      <a:gd name="connsiteX14" fmla="*/ 0 w 3251200"/>
                      <a:gd name="connsiteY14" fmla="*/ 0 h 52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51200" h="526600" fill="none" extrusionOk="0">
                        <a:moveTo>
                          <a:pt x="0" y="0"/>
                        </a:moveTo>
                        <a:cubicBezTo>
                          <a:pt x="147709" y="-69395"/>
                          <a:pt x="371107" y="56551"/>
                          <a:pt x="606891" y="0"/>
                        </a:cubicBezTo>
                        <a:cubicBezTo>
                          <a:pt x="842675" y="-56551"/>
                          <a:pt x="913524" y="67290"/>
                          <a:pt x="1181269" y="0"/>
                        </a:cubicBezTo>
                        <a:cubicBezTo>
                          <a:pt x="1449014" y="-67290"/>
                          <a:pt x="1570404" y="3835"/>
                          <a:pt x="1755648" y="0"/>
                        </a:cubicBezTo>
                        <a:cubicBezTo>
                          <a:pt x="1940892" y="-3835"/>
                          <a:pt x="1990650" y="35332"/>
                          <a:pt x="2199979" y="0"/>
                        </a:cubicBezTo>
                        <a:cubicBezTo>
                          <a:pt x="2409308" y="-35332"/>
                          <a:pt x="2495050" y="8043"/>
                          <a:pt x="2676821" y="0"/>
                        </a:cubicBezTo>
                        <a:cubicBezTo>
                          <a:pt x="2858592" y="-8043"/>
                          <a:pt x="2998294" y="32727"/>
                          <a:pt x="3251200" y="0"/>
                        </a:cubicBezTo>
                        <a:cubicBezTo>
                          <a:pt x="3263811" y="141443"/>
                          <a:pt x="3207391" y="301457"/>
                          <a:pt x="3251200" y="526600"/>
                        </a:cubicBezTo>
                        <a:cubicBezTo>
                          <a:pt x="3091956" y="566270"/>
                          <a:pt x="2836018" y="508244"/>
                          <a:pt x="2709333" y="526600"/>
                        </a:cubicBezTo>
                        <a:cubicBezTo>
                          <a:pt x="2582648" y="544956"/>
                          <a:pt x="2439904" y="519619"/>
                          <a:pt x="2265003" y="526600"/>
                        </a:cubicBezTo>
                        <a:cubicBezTo>
                          <a:pt x="2090102" y="533581"/>
                          <a:pt x="2010621" y="489408"/>
                          <a:pt x="1820672" y="526600"/>
                        </a:cubicBezTo>
                        <a:cubicBezTo>
                          <a:pt x="1630723" y="563792"/>
                          <a:pt x="1442335" y="513231"/>
                          <a:pt x="1246293" y="526600"/>
                        </a:cubicBezTo>
                        <a:cubicBezTo>
                          <a:pt x="1050251" y="539969"/>
                          <a:pt x="889108" y="476165"/>
                          <a:pt x="769451" y="526600"/>
                        </a:cubicBezTo>
                        <a:cubicBezTo>
                          <a:pt x="649794" y="577035"/>
                          <a:pt x="242636" y="447438"/>
                          <a:pt x="0" y="526600"/>
                        </a:cubicBezTo>
                        <a:cubicBezTo>
                          <a:pt x="-35545" y="360810"/>
                          <a:pt x="5838" y="179766"/>
                          <a:pt x="0" y="0"/>
                        </a:cubicBezTo>
                        <a:close/>
                      </a:path>
                      <a:path w="3251200" h="526600" stroke="0" extrusionOk="0">
                        <a:moveTo>
                          <a:pt x="0" y="0"/>
                        </a:moveTo>
                        <a:cubicBezTo>
                          <a:pt x="177279" y="-53243"/>
                          <a:pt x="369265" y="33346"/>
                          <a:pt x="509355" y="0"/>
                        </a:cubicBezTo>
                        <a:cubicBezTo>
                          <a:pt x="649446" y="-33346"/>
                          <a:pt x="795463" y="40210"/>
                          <a:pt x="953685" y="0"/>
                        </a:cubicBezTo>
                        <a:cubicBezTo>
                          <a:pt x="1111907" y="-40210"/>
                          <a:pt x="1324332" y="60718"/>
                          <a:pt x="1560576" y="0"/>
                        </a:cubicBezTo>
                        <a:cubicBezTo>
                          <a:pt x="1796820" y="-60718"/>
                          <a:pt x="1871792" y="54481"/>
                          <a:pt x="2069931" y="0"/>
                        </a:cubicBezTo>
                        <a:cubicBezTo>
                          <a:pt x="2268070" y="-54481"/>
                          <a:pt x="2338803" y="7383"/>
                          <a:pt x="2579285" y="0"/>
                        </a:cubicBezTo>
                        <a:cubicBezTo>
                          <a:pt x="2819767" y="-7383"/>
                          <a:pt x="3079319" y="48413"/>
                          <a:pt x="3251200" y="0"/>
                        </a:cubicBezTo>
                        <a:cubicBezTo>
                          <a:pt x="3254581" y="216802"/>
                          <a:pt x="3226407" y="315222"/>
                          <a:pt x="3251200" y="526600"/>
                        </a:cubicBezTo>
                        <a:cubicBezTo>
                          <a:pt x="3003935" y="547432"/>
                          <a:pt x="2871464" y="510568"/>
                          <a:pt x="2709333" y="526600"/>
                        </a:cubicBezTo>
                        <a:cubicBezTo>
                          <a:pt x="2547202" y="542632"/>
                          <a:pt x="2358027" y="481368"/>
                          <a:pt x="2265003" y="526600"/>
                        </a:cubicBezTo>
                        <a:cubicBezTo>
                          <a:pt x="2171979" y="571832"/>
                          <a:pt x="1908494" y="522774"/>
                          <a:pt x="1723136" y="526600"/>
                        </a:cubicBezTo>
                        <a:cubicBezTo>
                          <a:pt x="1537778" y="530426"/>
                          <a:pt x="1370582" y="499961"/>
                          <a:pt x="1181269" y="526600"/>
                        </a:cubicBezTo>
                        <a:cubicBezTo>
                          <a:pt x="991956" y="553239"/>
                          <a:pt x="859557" y="521517"/>
                          <a:pt x="671915" y="526600"/>
                        </a:cubicBezTo>
                        <a:cubicBezTo>
                          <a:pt x="484273" y="531683"/>
                          <a:pt x="306500" y="475744"/>
                          <a:pt x="0" y="526600"/>
                        </a:cubicBezTo>
                        <a:cubicBezTo>
                          <a:pt x="-2479" y="384876"/>
                          <a:pt x="1965" y="1784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3.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하단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  <a:ea typeface="맑은 고딕"/>
              </a:rPr>
              <a:t> 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이전 버튼 : 직전에 머무르던 페이지로 이동</a:t>
            </a:r>
          </a:p>
          <a:p>
            <a:r>
              <a:rPr lang="ko-KR" sz="1000" dirty="0">
                <a:solidFill>
                  <a:schemeClr val="tx1"/>
                </a:solidFill>
                <a:ea typeface="+mn-lt"/>
                <a:cs typeface="+mn-lt"/>
              </a:rPr>
              <a:t>▶</a:t>
            </a:r>
            <a:r>
              <a:rPr lang="ko-KR" altLang="en-US" sz="1000" dirty="0">
                <a:solidFill>
                  <a:schemeClr val="tx1"/>
                </a:solidFill>
                <a:ea typeface="+mn-lt"/>
                <a:cs typeface="+mn-lt"/>
              </a:rPr>
              <a:t> 문의하기 버튼 : 누르면 접수 완료 페이지 이동</a:t>
            </a:r>
            <a:endParaRPr 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5201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3240405" y="1044130"/>
            <a:ext cx="2122561" cy="10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/>
                <a:ea typeface="나눔고딕 ExtraBold"/>
              </a:rPr>
              <a:t>강래형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/>
                <a:ea typeface="나눔고딕 ExtraBold"/>
              </a:rPr>
              <a:t>역할</a:t>
            </a: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/>
                <a:ea typeface="나눔고딕 ExtraBold"/>
              </a:rPr>
              <a:t> 담장 수정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8171" y="900112"/>
            <a:ext cx="1833234" cy="175247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0180" y="2880360"/>
            <a:ext cx="1725141" cy="164317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0765" y="900112"/>
            <a:ext cx="1686557" cy="182116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2751" y="4555667"/>
            <a:ext cx="1736500" cy="161194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40180" y="4680585"/>
            <a:ext cx="1587219" cy="156509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20765" y="2880360"/>
            <a:ext cx="1603481" cy="1520672"/>
          </a:xfrm>
          <a:prstGeom prst="rect">
            <a:avLst/>
          </a:prstGeom>
        </p:spPr>
      </p:pic>
      <p:sp>
        <p:nvSpPr>
          <p:cNvPr id="60" name="직사각형 46"/>
          <p:cNvSpPr/>
          <p:nvPr/>
        </p:nvSpPr>
        <p:spPr>
          <a:xfrm>
            <a:off x="3240405" y="4536567"/>
            <a:ext cx="2122561" cy="1005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최송희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역할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담당 수정</a:t>
            </a:r>
          </a:p>
        </p:txBody>
      </p:sp>
      <p:sp>
        <p:nvSpPr>
          <p:cNvPr id="61" name="직사각형 46"/>
          <p:cNvSpPr/>
          <p:nvPr/>
        </p:nvSpPr>
        <p:spPr>
          <a:xfrm>
            <a:off x="8353044" y="1044130"/>
            <a:ext cx="2122560" cy="10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김진명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역할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담당 수정</a:t>
            </a:r>
          </a:p>
        </p:txBody>
      </p:sp>
      <p:sp>
        <p:nvSpPr>
          <p:cNvPr id="62" name="직사각형 46"/>
          <p:cNvSpPr/>
          <p:nvPr/>
        </p:nvSpPr>
        <p:spPr>
          <a:xfrm>
            <a:off x="3240405" y="2844355"/>
            <a:ext cx="2122561" cy="10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김지선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역할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담당 수정</a:t>
            </a:r>
          </a:p>
        </p:txBody>
      </p:sp>
      <p:sp>
        <p:nvSpPr>
          <p:cNvPr id="63" name="직사각형 46"/>
          <p:cNvSpPr/>
          <p:nvPr/>
        </p:nvSpPr>
        <p:spPr>
          <a:xfrm>
            <a:off x="8353044" y="2844355"/>
            <a:ext cx="2122560" cy="10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박노경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역할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담당 수정</a:t>
            </a:r>
          </a:p>
        </p:txBody>
      </p:sp>
      <p:sp>
        <p:nvSpPr>
          <p:cNvPr id="64" name="직사각형 46"/>
          <p:cNvSpPr/>
          <p:nvPr/>
        </p:nvSpPr>
        <p:spPr>
          <a:xfrm>
            <a:off x="8353044" y="4536567"/>
            <a:ext cx="2122560" cy="1005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서호정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역할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 담당 수정</a:t>
            </a:r>
          </a:p>
        </p:txBody>
      </p:sp>
    </p:spTree>
    <p:extLst>
      <p:ext uri="{BB962C8B-B14F-4D97-AF65-F5344CB8AC3E}">
        <p14:creationId xmlns:p14="http://schemas.microsoft.com/office/powerpoint/2010/main" val="33437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4684" y="1597080"/>
            <a:ext cx="6726155" cy="36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6" name="직사각형 46"/>
          <p:cNvSpPr/>
          <p:nvPr/>
        </p:nvSpPr>
        <p:spPr>
          <a:xfrm>
            <a:off x="1512189" y="1106587"/>
            <a:ext cx="3418585" cy="4425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>
              <a:lnSpc>
                <a:spcPct val="150000"/>
              </a:lnSpc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플로깅이란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?</a:t>
            </a:r>
            <a:endParaRPr kumimoji="0" lang="en-US" altLang="ko-KR" sz="4000" b="1" i="0" u="none" strike="noStrike" kern="1200" cap="none" spc="0" normalizeH="0" baseline="0">
              <a:solidFill>
                <a:srgbClr val="404040"/>
              </a:solidFill>
              <a:latin typeface="나눔고딕 ExtraBold"/>
              <a:ea typeface="나눔고딕 ExtraBol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조</a:t>
            </a: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깅을 하는 동안 눈에 띄는 </a:t>
            </a: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쓰레기를 줍는 </a:t>
            </a:r>
            <a:r>
              <a:rPr kumimoji="0" lang="ko-KR" altLang="en-US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것입니다</a:t>
            </a: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.</a:t>
            </a: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0" u="none" strike="noStrike" kern="1200" cap="none" spc="0" normalizeH="0" baseline="0">
              <a:solidFill>
                <a:srgbClr val="404040"/>
              </a:solidFill>
              <a:latin typeface="나눔고딕"/>
              <a:ea typeface="나눔고딕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운동으로 건강을 챙기는 동시에 </a:t>
            </a:r>
            <a:r>
              <a:rPr kumimoji="0" lang="ko-KR" altLang="en-US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 </a:t>
            </a: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환경을 지키기 위한 작은 실천에 동참하자는 취지로 행하는 환경보호운동이라 할 수 있</a:t>
            </a:r>
            <a:r>
              <a:rPr kumimoji="0" lang="ko-KR" altLang="en-US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습니다</a:t>
            </a:r>
            <a:r>
              <a:rPr kumimoji="0" lang="en-US" altLang="ko-KR" sz="2000" i="0" u="none" strike="noStrike" kern="1200" cap="none" spc="0" normalizeH="0" baseline="0">
                <a:solidFill>
                  <a:srgbClr val="404040"/>
                </a:solidFill>
                <a:latin typeface="나눔고딕"/>
                <a:ea typeface="나눔고딕"/>
              </a:rPr>
              <a:t>.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9286" y="1080135"/>
            <a:ext cx="5334000" cy="45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92802" y="2031528"/>
            <a:ext cx="2577466" cy="2577466"/>
          </a:xfrm>
          <a:prstGeom prst="ellipse">
            <a:avLst/>
          </a:prstGeom>
          <a:solidFill>
            <a:srgbClr val="E8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232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161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133</a:t>
            </a:r>
          </a:p>
        </p:txBody>
      </p:sp>
      <p:sp>
        <p:nvSpPr>
          <p:cNvPr id="7" name="타원 6"/>
          <p:cNvSpPr/>
          <p:nvPr/>
        </p:nvSpPr>
        <p:spPr>
          <a:xfrm>
            <a:off x="4950574" y="2031528"/>
            <a:ext cx="2577466" cy="2577466"/>
          </a:xfrm>
          <a:prstGeom prst="ellipse">
            <a:avLst/>
          </a:prstGeom>
          <a:solidFill>
            <a:srgbClr val="F2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R 242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G 233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B 224</a:t>
            </a:r>
          </a:p>
        </p:txBody>
      </p:sp>
      <p:sp>
        <p:nvSpPr>
          <p:cNvPr id="8" name="타원 7"/>
          <p:cNvSpPr/>
          <p:nvPr/>
        </p:nvSpPr>
        <p:spPr>
          <a:xfrm>
            <a:off x="8108346" y="2031528"/>
            <a:ext cx="2577466" cy="2577466"/>
          </a:xfrm>
          <a:prstGeom prst="ellipse">
            <a:avLst/>
          </a:prstGeom>
          <a:solidFill>
            <a:srgbClr val="A1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161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215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217</a:t>
            </a:r>
          </a:p>
        </p:txBody>
      </p:sp>
    </p:spTree>
    <p:extLst>
      <p:ext uri="{BB962C8B-B14F-4D97-AF65-F5344CB8AC3E}">
        <p14:creationId xmlns:p14="http://schemas.microsoft.com/office/powerpoint/2010/main" val="399286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7" name="직사각형 46"/>
          <p:cNvSpPr/>
          <p:nvPr/>
        </p:nvSpPr>
        <p:spPr>
          <a:xfrm>
            <a:off x="1309197" y="1234359"/>
            <a:ext cx="4786803" cy="521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웹페이지 타겟대상</a:t>
            </a:r>
            <a:endParaRPr kumimoji="0" lang="ko-KR" altLang="en-US" sz="2300" b="1" i="0" u="none" strike="noStrike" kern="1200" cap="none" spc="0" normalizeH="0" baseline="0">
              <a:solidFill>
                <a:srgbClr val="40404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300" b="1" i="0" u="none" strike="noStrike" kern="1200" cap="none" spc="0" normalizeH="0" baseline="0">
              <a:solidFill>
                <a:srgbClr val="404040"/>
              </a:solidFill>
              <a:latin typeface="나눔고딕 ExtraBold"/>
              <a:ea typeface="나눔고딕 ExtraBold"/>
            </a:endParaRPr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 sz="2300">
                <a:ea typeface="맑은 고딕"/>
              </a:rPr>
              <a:t>평소 운동을 즐겨하는 사람</a:t>
            </a:r>
          </a:p>
          <a:p>
            <a:pPr marL="342900" indent="-342900">
              <a:buFont typeface="Wingdings"/>
              <a:buChar char="§"/>
              <a:defRPr/>
            </a:pPr>
            <a:endParaRPr lang="ko-KR" altLang="en-US" sz="2300">
              <a:ea typeface="맑은 고딕"/>
            </a:endParaRPr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 sz="2300">
                <a:ea typeface="맑은 고딕"/>
              </a:rPr>
              <a:t>다양한 환경 이슈에 관심이 있는 사람</a:t>
            </a:r>
          </a:p>
          <a:p>
            <a:pPr marL="342900" indent="-342900">
              <a:buFont typeface="Wingdings"/>
              <a:buChar char="§"/>
              <a:defRPr/>
            </a:pPr>
            <a:endParaRPr lang="ko-KR" altLang="en-US" sz="2300">
              <a:ea typeface="맑은 고딕"/>
            </a:endParaRPr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 sz="2300">
                <a:ea typeface="맑은 고딕"/>
              </a:rPr>
              <a:t>플로깅을 이미 하고 있는 사람</a:t>
            </a:r>
          </a:p>
          <a:p>
            <a:pPr marL="342900" indent="-342900">
              <a:buFont typeface="Wingdings"/>
              <a:buChar char="§"/>
              <a:defRPr/>
            </a:pPr>
            <a:endParaRPr lang="ko-KR" altLang="en-US" sz="2300">
              <a:ea typeface="맑은 고딕"/>
            </a:endParaRPr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 sz="2300">
                <a:ea typeface="맑은 고딕"/>
              </a:rPr>
              <a:t>운동과 건강을 동시에 챙기고 싶은 사람</a:t>
            </a:r>
            <a:endParaRPr lang="ko-KR" altLang="en-US" sz="2500">
              <a:ea typeface="맑은 고딕"/>
            </a:endParaRPr>
          </a:p>
          <a:p>
            <a:pPr marL="342900" indent="-342900">
              <a:buFont typeface="Wingdings"/>
              <a:buChar char="§"/>
              <a:defRPr/>
            </a:pPr>
            <a:endParaRPr lang="ko-KR" altLang="en-US" sz="2000"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rgbClr val="404040"/>
              </a:solidFill>
              <a:latin typeface="나눔고딕"/>
              <a:ea typeface="나눔고딕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8824" y="1234954"/>
            <a:ext cx="4320540" cy="43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9" name="직사각형 46"/>
          <p:cNvSpPr/>
          <p:nvPr/>
        </p:nvSpPr>
        <p:spPr>
          <a:xfrm>
            <a:off x="1310564" y="1234953"/>
            <a:ext cx="4785436" cy="434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404040"/>
                </a:solidFill>
                <a:latin typeface="나눔고딕 ExtraBold"/>
                <a:ea typeface="나눔고딕 ExtraBold"/>
              </a:rPr>
              <a:t>기획의도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300" b="1" i="0" u="none" strike="noStrike" kern="1200" cap="none" spc="0" normalizeH="0" baseline="0">
              <a:solidFill>
                <a:srgbClr val="404040"/>
              </a:solidFill>
              <a:latin typeface="나눔고딕 ExtraBold"/>
              <a:ea typeface="나눔고딕 ExtraBold"/>
            </a:endParaRPr>
          </a:p>
          <a:p>
            <a:pPr marL="357000" indent="-357000">
              <a:buFont typeface="Wingdings"/>
              <a:buChar char="§"/>
              <a:defRPr/>
            </a:pPr>
            <a:r>
              <a:rPr lang="ko-KR" altLang="en-US" sz="2500">
                <a:ea typeface="+mn-lt"/>
                <a:cs typeface="+mn-lt"/>
              </a:rPr>
              <a:t>플로깅 커뮤니티 활성화</a:t>
            </a:r>
          </a:p>
          <a:p>
            <a:pPr marL="357000" indent="-357000">
              <a:buFont typeface="Wingdings"/>
              <a:buChar char="§"/>
              <a:defRPr/>
            </a:pPr>
            <a:endParaRPr lang="ko-KR" altLang="en-US" sz="2500">
              <a:ea typeface="+mn-lt"/>
              <a:cs typeface="+mn-lt"/>
            </a:endParaRPr>
          </a:p>
          <a:p>
            <a:pPr marL="357000" indent="-357000">
              <a:buFont typeface="Wingdings"/>
              <a:buChar char="§"/>
              <a:defRPr/>
            </a:pPr>
            <a:r>
              <a:rPr lang="ko-KR" altLang="en-US" sz="2500">
                <a:ea typeface="+mn-lt"/>
                <a:cs typeface="+mn-lt"/>
              </a:rPr>
              <a:t>플로깅에 대한 정보 교환</a:t>
            </a:r>
          </a:p>
          <a:p>
            <a:pPr marL="357000" indent="-357000">
              <a:buFont typeface="Wingdings"/>
              <a:buChar char="§"/>
              <a:defRPr/>
            </a:pPr>
            <a:endParaRPr lang="ko-KR" altLang="en-US" sz="2500">
              <a:ea typeface="+mn-lt"/>
              <a:cs typeface="+mn-lt"/>
            </a:endParaRPr>
          </a:p>
          <a:p>
            <a:pPr marL="357000" indent="-357000">
              <a:buFont typeface="Wingdings"/>
              <a:buChar char="§"/>
              <a:defRPr/>
            </a:pPr>
            <a:r>
              <a:rPr lang="ko-KR" altLang="en-US" sz="2500">
                <a:ea typeface="+mn-lt"/>
                <a:cs typeface="+mn-lt"/>
              </a:rPr>
              <a:t>동기부여를 위한 캠페인</a:t>
            </a:r>
          </a:p>
          <a:p>
            <a:pPr marL="357000" lvl="0" indent="-357000">
              <a:buFont typeface="Wingdings"/>
              <a:buChar char="§"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000000"/>
              </a:solidFill>
              <a:ea typeface="맑은 고딕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rgbClr val="404040"/>
              </a:solidFill>
              <a:latin typeface="나눔고딕"/>
              <a:ea typeface="나눔고딕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8823" y="1234954"/>
            <a:ext cx="4474917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98" name="TextBox 97"/>
          <p:cNvSpPr txBox="1"/>
          <p:nvPr/>
        </p:nvSpPr>
        <p:spPr>
          <a:xfrm>
            <a:off x="1283550" y="1005552"/>
            <a:ext cx="3192964" cy="421292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유스케이스 다이어그램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1936" y="1466017"/>
            <a:ext cx="9826114" cy="49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5"/>
                <a:ext cx="630239" cy="18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98" name="TextBox 97"/>
          <p:cNvSpPr txBox="1"/>
          <p:nvPr/>
        </p:nvSpPr>
        <p:spPr>
          <a:xfrm>
            <a:off x="1283550" y="1005552"/>
            <a:ext cx="1887290" cy="421293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ERDCLOUD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3947" y="1455505"/>
            <a:ext cx="10227066" cy="48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4"/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defRPr/>
            </a:pP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6600"/>
                </a:solidFill>
                <a:latin typeface="Tmon몬소리 Black"/>
                <a:ea typeface="Tmon몬소리 Black"/>
              </a:rPr>
              <a:t>PPT</a:t>
            </a:r>
            <a:r>
              <a:rPr lang="en-US" altLang="ko-KR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2400" i="1" kern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/>
                <a:ea typeface="Tmon몬소리 Black"/>
              </a:rPr>
              <a:t>쓰담쓰담 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</a:t>
            </a:r>
            <a:endParaRPr lang="ko-KR" altLang="en-US" sz="11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442" y="261788"/>
            <a:ext cx="566057" cy="6334424"/>
            <a:chOff x="241442" y="261788"/>
            <a:chExt cx="566057" cy="6334424"/>
          </a:xfrm>
        </p:grpSpPr>
        <p:sp>
          <p:nvSpPr>
            <p:cNvPr id="8" name="한쪽 모서리가 둥근 사각형 6"/>
            <p:cNvSpPr/>
            <p:nvPr/>
          </p:nvSpPr>
          <p:spPr>
            <a:xfrm rot="16200000" flipH="1">
              <a:off x="-2642741" y="3145971"/>
              <a:ext cx="6334424" cy="566057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2E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6402" y="465739"/>
              <a:ext cx="516135" cy="3219450"/>
              <a:chOff x="541781" y="1323163"/>
              <a:chExt cx="630239" cy="3931186"/>
            </a:xfrm>
          </p:grpSpPr>
          <p:sp>
            <p:nvSpPr>
              <p:cNvPr id="15" name="Freeform 9"/>
              <p:cNvSpPr/>
              <p:nvPr/>
            </p:nvSpPr>
            <p:spPr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자유형 23"/>
              <p:cNvSpPr/>
              <p:nvPr/>
            </p:nvSpPr>
            <p:spPr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rgbClr val="E8A18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" name="모서리가 둥근 직사각형 31"/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anchor="ctr"/>
              <a:lstStyle/>
              <a:p>
                <a:pPr lvl="0">
                  <a:defRPr/>
                </a:pP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12"/>
              <p:cNvGrpSpPr>
                <a:grpSpLocks noChangeAspect="1"/>
              </p:cNvGrpSpPr>
              <p:nvPr/>
            </p:nvGrpSpPr>
            <p:grpSpPr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2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541781" y="1641424"/>
                <a:ext cx="630239" cy="187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seok830621</a:t>
                </a:r>
                <a:endParaRPr lang="ko-KR" altLang="en-US" sz="400" b="1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900">
                    <a:solidFill>
                      <a:prstClr val="white"/>
                    </a:solidFill>
                  </a:rPr>
                  <a:t>5</a:t>
                </a:r>
                <a:endParaRPr lang="ko-KR" alt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anchor="ctr"/>
              <a:lstStyle/>
              <a:p>
                <a:pPr algn="ctr">
                  <a:defRPr/>
                </a:pPr>
                <a:r>
                  <a:rPr lang="en-US" altLang="ko-KR" sz="500">
                    <a:solidFill>
                      <a:prstClr val="white"/>
                    </a:solidFill>
                  </a:rPr>
                  <a:t>off</a:t>
                </a:r>
                <a:endParaRPr lang="ko-KR" altLang="en-US" sz="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526717" y="2499922"/>
            <a:ext cx="2810656" cy="36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 useBgFill="1">
        <p:nvSpPr>
          <p:cNvPr id="98" name="TextBox 97"/>
          <p:cNvSpPr txBox="1"/>
          <p:nvPr/>
        </p:nvSpPr>
        <p:spPr>
          <a:xfrm>
            <a:off x="1191546" y="1018340"/>
            <a:ext cx="1748853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20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Header</a:t>
            </a:r>
            <a:endParaRPr lang="ko-KR" altLang="en-US" sz="2200" b="0" i="0" u="none" strike="noStrike" kern="1200" cap="none" spc="0" normalizeH="0" baseline="0" dirty="0" err="1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F06C0524-7DB9-1C3F-9F65-2E5E1C243C8B}"/>
              </a:ext>
            </a:extLst>
          </p:cNvPr>
          <p:cNvSpPr txBox="1"/>
          <p:nvPr/>
        </p:nvSpPr>
        <p:spPr>
          <a:xfrm>
            <a:off x="1188247" y="3862920"/>
            <a:ext cx="1748853" cy="430887"/>
          </a:xfrm>
          <a:prstGeom prst="rect">
            <a:avLst/>
          </a:prstGeom>
          <a:solidFill>
            <a:srgbClr val="E8A185">
              <a:alpha val="100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200" dirty="0" err="1">
                <a:solidFill>
                  <a:srgbClr val="FFFFFF"/>
                </a:solidFill>
                <a:latin typeface="맑은 고딕"/>
                <a:ea typeface="맑은 고딕"/>
              </a:rPr>
              <a:t>Footer</a:t>
            </a:r>
            <a:endParaRPr lang="ko-KR" dirty="0" err="1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F3418FE-5D5D-2099-816A-AC193990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43" y="1497671"/>
            <a:ext cx="6958940" cy="201208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C1FC9A03-B0D1-D706-0AE3-05913913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427" y="1716541"/>
            <a:ext cx="642134" cy="39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4A9D5-ADA3-EACB-5AD6-E5F2C979A971}"/>
              </a:ext>
            </a:extLst>
          </p:cNvPr>
          <p:cNvSpPr txBox="1"/>
          <p:nvPr/>
        </p:nvSpPr>
        <p:spPr>
          <a:xfrm>
            <a:off x="7990115" y="2359230"/>
            <a:ext cx="392083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ea typeface="+mn-lt"/>
                <a:cs typeface="+mn-lt"/>
              </a:rPr>
              <a:t>▶︎</a:t>
            </a:r>
            <a:r>
              <a:rPr lang="ko-KR" sz="1200" dirty="0">
                <a:ea typeface="맑은 고딕"/>
              </a:rPr>
              <a:t> </a:t>
            </a:r>
            <a:r>
              <a:rPr lang="ko-KR" altLang="en-US" sz="1200" dirty="0">
                <a:ea typeface="맑은 고딕"/>
              </a:rPr>
              <a:t>각 메뉴에 마우스 </a:t>
            </a:r>
            <a:r>
              <a:rPr lang="ko-KR" altLang="en-US" sz="1200" dirty="0" err="1">
                <a:ea typeface="맑은 고딕"/>
              </a:rPr>
              <a:t>hover</a:t>
            </a:r>
            <a:r>
              <a:rPr lang="ko-KR" altLang="en-US" sz="1200" dirty="0">
                <a:ea typeface="맑은 고딕"/>
              </a:rPr>
              <a:t> : </a:t>
            </a:r>
            <a:r>
              <a:rPr lang="ko-KR" altLang="en-US" sz="1200" dirty="0" err="1">
                <a:ea typeface="맑은 고딕"/>
              </a:rPr>
              <a:t>드롭다운으로</a:t>
            </a:r>
            <a:r>
              <a:rPr lang="ko-KR" altLang="en-US" sz="1200" dirty="0">
                <a:ea typeface="맑은 고딕"/>
              </a:rPr>
              <a:t> 하위 메뉴 노출</a:t>
            </a:r>
            <a:endParaRPr lang="ko-KR">
              <a:ea typeface="맑은 고딕"/>
            </a:endParaRPr>
          </a:p>
          <a:p>
            <a:r>
              <a:rPr lang="ko-KR" sz="1200" dirty="0">
                <a:ea typeface="+mn-lt"/>
                <a:cs typeface="+mn-lt"/>
              </a:rPr>
              <a:t>▶︎ </a:t>
            </a:r>
            <a:r>
              <a:rPr lang="ko-KR" altLang="en-US" sz="1200" dirty="0">
                <a:ea typeface="맑은 고딕"/>
              </a:rPr>
              <a:t>각 메뉴에 마우스 </a:t>
            </a:r>
            <a:r>
              <a:rPr lang="ko-KR" altLang="en-US" sz="1200" dirty="0" err="1">
                <a:ea typeface="맑은 고딕"/>
              </a:rPr>
              <a:t>hover</a:t>
            </a:r>
            <a:r>
              <a:rPr lang="ko-KR" altLang="en-US" sz="1200" dirty="0">
                <a:ea typeface="맑은 고딕"/>
              </a:rPr>
              <a:t> : 선택한 메뉴 색상 변경</a:t>
            </a:r>
            <a:endParaRPr lang="ko-KR"/>
          </a:p>
          <a:p>
            <a:r>
              <a:rPr lang="ko-KR" sz="1200" dirty="0">
                <a:ea typeface="+mn-lt"/>
                <a:cs typeface="+mn-lt"/>
              </a:rPr>
              <a:t>▶︎ </a:t>
            </a:r>
            <a:r>
              <a:rPr lang="ko-KR" altLang="en-US" sz="1200" dirty="0">
                <a:ea typeface="맑은 고딕"/>
              </a:rPr>
              <a:t>로그인 버튼 클릭 시 로그인 페이지로 랜딩</a:t>
            </a:r>
            <a:endParaRPr lang="ko-KR" dirty="0"/>
          </a:p>
          <a:p>
            <a:r>
              <a:rPr lang="ko-KR" sz="1200" dirty="0">
                <a:ea typeface="+mn-lt"/>
                <a:cs typeface="+mn-lt"/>
              </a:rPr>
              <a:t>▶︎ </a:t>
            </a:r>
            <a:r>
              <a:rPr lang="ko-KR" altLang="en-US" sz="1200" dirty="0">
                <a:ea typeface="맑은 고딕"/>
              </a:rPr>
              <a:t>로그인 후에는 "로그아웃" 버튼으로 변경</a:t>
            </a:r>
            <a:endParaRPr lang="ko-KR" dirty="0"/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1B877656-94F8-8543-A950-2C9A5A4DF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91" y="4554541"/>
            <a:ext cx="6914408" cy="93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57659C-45BF-6036-13DB-1E527E57449A}"/>
              </a:ext>
            </a:extLst>
          </p:cNvPr>
          <p:cNvSpPr txBox="1"/>
          <p:nvPr/>
        </p:nvSpPr>
        <p:spPr>
          <a:xfrm>
            <a:off x="8361220" y="4511632"/>
            <a:ext cx="255517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[</a:t>
            </a:r>
            <a:r>
              <a:rPr lang="ko-KR" altLang="en-US" sz="1200" b="1" dirty="0" err="1">
                <a:ea typeface="맑은 고딕"/>
              </a:rPr>
              <a:t>푸터</a:t>
            </a:r>
            <a:r>
              <a:rPr lang="ko-KR" altLang="en-US" sz="1200" b="1" dirty="0">
                <a:ea typeface="맑은 고딕"/>
              </a:rPr>
              <a:t> 좌측]</a:t>
            </a:r>
            <a:endParaRPr lang="ko-KR"/>
          </a:p>
          <a:p>
            <a:r>
              <a:rPr lang="ko-KR" sz="1200" dirty="0">
                <a:ea typeface="+mn-lt"/>
                <a:cs typeface="+mn-lt"/>
              </a:rPr>
              <a:t>▶︎ </a:t>
            </a:r>
            <a:r>
              <a:rPr lang="ko-KR" altLang="en-US" sz="1200" dirty="0">
                <a:ea typeface="맑은 고딕"/>
              </a:rPr>
              <a:t>페이지 로고와 이용약관, </a:t>
            </a:r>
            <a:endParaRPr lang="ko-KR" dirty="0"/>
          </a:p>
          <a:p>
            <a:r>
              <a:rPr lang="ko-KR" altLang="en-US" sz="1200" dirty="0">
                <a:ea typeface="맑은 고딕"/>
              </a:rPr>
              <a:t>    개인정보처리방침 페이지 링크 연결</a:t>
            </a:r>
            <a:endParaRPr lang="ko-KR" dirty="0"/>
          </a:p>
          <a:p>
            <a:endParaRPr lang="ko-KR" altLang="en-US" sz="1200" dirty="0">
              <a:ea typeface="맑은 고딕"/>
            </a:endParaRPr>
          </a:p>
          <a:p>
            <a:r>
              <a:rPr lang="ko-KR" altLang="en-US" sz="1200" b="1" dirty="0">
                <a:ea typeface="맑은 고딕"/>
              </a:rPr>
              <a:t>[</a:t>
            </a:r>
            <a:r>
              <a:rPr lang="ko-KR" altLang="en-US" sz="1200" b="1" dirty="0" err="1">
                <a:ea typeface="맑은 고딕"/>
              </a:rPr>
              <a:t>푸터</a:t>
            </a:r>
            <a:r>
              <a:rPr lang="ko-KR" altLang="en-US" sz="1200" b="1" dirty="0">
                <a:ea typeface="맑은 고딕"/>
              </a:rPr>
              <a:t> 우측]</a:t>
            </a:r>
          </a:p>
          <a:p>
            <a:r>
              <a:rPr lang="ko-KR" sz="1200" dirty="0">
                <a:ea typeface="+mn-lt"/>
                <a:cs typeface="+mn-lt"/>
              </a:rPr>
              <a:t>▶︎ </a:t>
            </a:r>
            <a:r>
              <a:rPr lang="ko-KR" altLang="en-US" sz="1200" dirty="0">
                <a:ea typeface="맑은 고딕"/>
              </a:rPr>
              <a:t>문의 페이지, FAQ 페이지 링크 연결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2799712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2734</Words>
  <Application>Microsoft Office PowerPoint</Application>
  <PresentationFormat>와이드스크린</PresentationFormat>
  <Paragraphs>632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Tmon몬소리 Black</vt:lpstr>
      <vt:lpstr>나눔고딕</vt:lpstr>
      <vt:lpstr>나눔고딕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서호정</cp:lastModifiedBy>
  <cp:revision>104</cp:revision>
  <dcterms:created xsi:type="dcterms:W3CDTF">2022-06-22T03:32:54Z</dcterms:created>
  <dcterms:modified xsi:type="dcterms:W3CDTF">2022-07-13T09:44:05Z</dcterms:modified>
  <cp:version/>
</cp:coreProperties>
</file>